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4" r:id="rId11"/>
    <p:sldId id="299" r:id="rId12"/>
    <p:sldId id="335" r:id="rId13"/>
    <p:sldId id="336" r:id="rId14"/>
    <p:sldId id="338" r:id="rId15"/>
    <p:sldId id="341" r:id="rId16"/>
    <p:sldId id="337" r:id="rId17"/>
    <p:sldId id="342" r:id="rId18"/>
    <p:sldId id="343" r:id="rId19"/>
    <p:sldId id="345"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47"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7F00"/>
    <a:srgbClr val="B3B4B6"/>
    <a:srgbClr val="0B49CB"/>
    <a:srgbClr val="839840"/>
    <a:srgbClr val="A59042"/>
    <a:srgbClr val="CB8748"/>
    <a:srgbClr val="E68193"/>
    <a:srgbClr val="FFFFFF"/>
    <a:srgbClr val="768F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7" autoAdjust="0"/>
    <p:restoredTop sz="85174"/>
  </p:normalViewPr>
  <p:slideViewPr>
    <p:cSldViewPr snapToGrid="0" snapToObjects="1">
      <p:cViewPr varScale="1">
        <p:scale>
          <a:sx n="94" d="100"/>
          <a:sy n="94" d="100"/>
        </p:scale>
        <p:origin x="76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E33D6-D6D9-FA1C-46D0-36F96F61D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D0FDFB-91A5-05C1-DB61-2C40BC2D9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C2196-8B64-B0D6-A370-2730F1FE97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55C7FA-67D7-E41F-3520-1258A3C75041}"/>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235347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D77F-59A0-4D3C-B1DD-82A54283B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19D04-CC64-2B57-F253-86429C215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E3959-55A0-B1DF-299C-BFD153A685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D293D4-0119-2B91-7B71-46C34E59A892}"/>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74088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73F19-3F77-462F-ECA8-4667751A3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329E7-467F-5CEC-5453-DAB076E4C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724306-16B8-64BD-B6E6-C0C45CCF0F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0C7E55-807C-C4B0-1F0D-86980737B65B}"/>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704283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749034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704798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745957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228224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903563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66465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392851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670570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00E33-1034-7B67-F265-C0E114188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7CAD0F-8F26-92C1-039F-D7075E8B29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E0B53-908C-7AC0-D218-943D2F5C0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1F425-0050-AEA1-2F13-A3D7F0AA2661}"/>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2782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440DC-7541-350A-41AD-6D5F63E8C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75BEC-48D0-9FC5-7F81-98C2664616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2F7A8-F33F-B6C9-4225-F3BB20D479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F3F109-2BC9-1F34-6FA7-85105C06E45C}"/>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427612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73297-B78F-9B23-1F07-1E2E8C1D2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90745F-0C1D-17D3-EC73-64894183CA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0FD17-C717-8443-C91B-7DB354856E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C318BA-64A7-F3F8-9EB4-68D50EB7F50A}"/>
              </a:ext>
            </a:extLst>
          </p:cNvPr>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791992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FB242-A6A1-7943-5900-64E707B314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7AE04-DF9D-C823-CAF8-F94A810D6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33BCC4-8A96-7589-2D09-E14DEED9C3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01F0D7-29F9-4FE2-B522-67F9A69DA774}"/>
              </a:ext>
            </a:extLst>
          </p:cNvPr>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02973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C28F-A8F9-DA6E-E9E3-399F1AAA1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8E8E3-A3D3-4634-9DF5-FF9CD0F867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BB4AF-0714-69F2-34DB-82C26E5EC8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532A0B-FC0D-16FD-731B-609167CFC3A0}"/>
              </a:ext>
            </a:extLst>
          </p:cNvPr>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79878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hyperlink" Target="https://www.linkedin.com/in/nelba-barreto/" TargetMode="External"/><Relationship Id="rId5" Type="http://schemas.openxmlformats.org/officeDocument/2006/relationships/image" Target="../media/image3.png"/><Relationship Id="rId4" Type="http://schemas.openxmlformats.org/officeDocument/2006/relationships/hyperlink" Target="https://github.com/NelbaBarreto/applied-data-science-capstone/"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github.com/NelbaBarreto/applied-data-science-capstone/blob/main/3_labs-jupyter-spacex-Data%20wrangling.ipynb" TargetMode="External"/><Relationship Id="rId4" Type="http://schemas.openxmlformats.org/officeDocument/2006/relationships/image" Target="../media/image9.pn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github.com/NelbaBarreto/applied-data-science-capstone/blob/main/5_jupyter-labs-eda-dataviz.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github.com/NelbaBarreto/applied-data-science-capstone/blob/main/5_jupyter-labs-eda-dataviz.ipynb"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NelbaBarreto/applied-data-science-capstone/blob/main/4_jupyter-labs-eda-sql-coursera_sqllite.ipynb"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github.com/NelbaBarreto/applied-data-science-capstone/blob/main/6_lab_jupyter_launch_site_location.ipynb"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NelbaBarreto/applied-data-science-capstone/blob/main/7_spacex_dash_app.py"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github.com/NelbaBarreto/applied-data-science-capstone/blob/main/8_SpaceX_Machine_Learning_Prediction_Part_5.ipynb" TargetMode="External"/><Relationship Id="rId4" Type="http://schemas.openxmlformats.org/officeDocument/2006/relationships/image" Target="../media/image9.pn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github.com/NelbaBarreto/applied-data-science-capstone/blob/main/1_jupyter-labs-spacex-data-collection-api.ipynb" TargetMode="External"/><Relationship Id="rId4" Type="http://schemas.openxmlformats.org/officeDocument/2006/relationships/image" Target="../media/image9.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github.com/NelbaBarreto/applied-data-science-capstone/blob/main/2_jupyter-labs-webscraping.ipynb" TargetMode="External"/><Relationship Id="rId4" Type="http://schemas.openxmlformats.org/officeDocument/2006/relationships/image" Target="../media/image9.pn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Nelba Barreto</a:t>
            </a:r>
          </a:p>
          <a:p>
            <a:r>
              <a:rPr lang="en-US" dirty="0">
                <a:solidFill>
                  <a:schemeClr val="bg2"/>
                </a:solidFill>
                <a:latin typeface="Abadi" panose="020B0604020104020204" pitchFamily="34" charset="0"/>
                <a:ea typeface="SF Pro" pitchFamily="2" charset="0"/>
                <a:cs typeface="SF Pro" pitchFamily="2" charset="0"/>
              </a:rPr>
              <a:t>February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pic>
        <p:nvPicPr>
          <p:cNvPr id="3074" name="Picture 2" descr="Github Logo - Free social media icons">
            <a:hlinkClick r:id="rId4"/>
            <a:extLst>
              <a:ext uri="{FF2B5EF4-FFF2-40B4-BE49-F238E27FC236}">
                <a16:creationId xmlns:a16="http://schemas.microsoft.com/office/drawing/2014/main" id="{05DAFF5C-9E46-5AF9-FA8B-E4A642EC6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06" y="632301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nkedin Logo Png – Free Icon Sign And Symbols">
            <a:hlinkClick r:id="rId6"/>
            <a:extLst>
              <a:ext uri="{FF2B5EF4-FFF2-40B4-BE49-F238E27FC236}">
                <a16:creationId xmlns:a16="http://schemas.microsoft.com/office/drawing/2014/main" id="{5EE510D6-3FEE-A884-4842-BA6A60557D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266" y="6324939"/>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7163E86-D6A7-6EBF-CD23-26E35E74BBA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1C1D65-C4BA-1A22-4EB5-C8EE5FB56AF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7039CD5C-79BD-CB69-6609-67D5B9B3D55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7" name="Google Shape;875;p31">
            <a:extLst>
              <a:ext uri="{FF2B5EF4-FFF2-40B4-BE49-F238E27FC236}">
                <a16:creationId xmlns:a16="http://schemas.microsoft.com/office/drawing/2014/main" id="{A5180F76-735A-3D5C-9BFB-1CF719E4676A}"/>
              </a:ext>
            </a:extLst>
          </p:cNvPr>
          <p:cNvSpPr/>
          <p:nvPr/>
        </p:nvSpPr>
        <p:spPr>
          <a:xfrm>
            <a:off x="0" y="6333151"/>
            <a:ext cx="487809" cy="524850"/>
          </a:xfrm>
          <a:custGeom>
            <a:avLst/>
            <a:gdLst/>
            <a:ahLst/>
            <a:cxnLst/>
            <a:rect l="l" t="t" r="r" b="b"/>
            <a:pathLst>
              <a:path w="65378" h="21730" extrusionOk="0">
                <a:moveTo>
                  <a:pt x="1" y="1"/>
                </a:moveTo>
                <a:lnTo>
                  <a:pt x="1" y="21730"/>
                </a:lnTo>
                <a:lnTo>
                  <a:pt x="65378" y="21730"/>
                </a:lnTo>
                <a:lnTo>
                  <a:pt x="65378" y="1"/>
                </a:lnTo>
                <a:close/>
              </a:path>
            </a:pathLst>
          </a:custGeom>
          <a:solidFill>
            <a:srgbClr val="0B49CB"/>
          </a:solid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4" name="Picture 13" descr="A cat silhouette in a circle&#10;&#10;Description automatically generated">
            <a:extLst>
              <a:ext uri="{FF2B5EF4-FFF2-40B4-BE49-F238E27FC236}">
                <a16:creationId xmlns:a16="http://schemas.microsoft.com/office/drawing/2014/main" id="{947C1877-EA81-A982-3CF3-71BF5C83C082}"/>
              </a:ext>
            </a:extLst>
          </p:cNvPr>
          <p:cNvPicPr>
            <a:picLocks noChangeAspect="1"/>
          </p:cNvPicPr>
          <p:nvPr/>
        </p:nvPicPr>
        <p:blipFill>
          <a:blip r:embed="rId4"/>
          <a:stretch>
            <a:fillRect/>
          </a:stretch>
        </p:blipFill>
        <p:spPr>
          <a:xfrm>
            <a:off x="32009" y="6383681"/>
            <a:ext cx="423789" cy="423789"/>
          </a:xfrm>
          <a:prstGeom prst="rect">
            <a:avLst/>
          </a:prstGeom>
        </p:spPr>
      </p:pic>
      <p:sp>
        <p:nvSpPr>
          <p:cNvPr id="19" name="Google Shape;876;p31">
            <a:extLst>
              <a:ext uri="{FF2B5EF4-FFF2-40B4-BE49-F238E27FC236}">
                <a16:creationId xmlns:a16="http://schemas.microsoft.com/office/drawing/2014/main" id="{DDC90259-C3BE-9CA7-D96B-1F2E95C882D7}"/>
              </a:ext>
            </a:extLst>
          </p:cNvPr>
          <p:cNvSpPr/>
          <p:nvPr/>
        </p:nvSpPr>
        <p:spPr>
          <a:xfrm rot="5400000">
            <a:off x="4963266" y="1857694"/>
            <a:ext cx="524848" cy="9475766"/>
          </a:xfrm>
          <a:prstGeom prst="round2SameRect">
            <a:avLst>
              <a:gd name="adj1" fmla="val 50000"/>
              <a:gd name="adj2" fmla="val 0"/>
            </a:avLst>
          </a:prstGeom>
          <a:solidFill>
            <a:srgbClr val="1C7DDB"/>
          </a:solidFill>
          <a:ln>
            <a:solidFill>
              <a:srgbClr val="1C7DDB"/>
            </a:solidFill>
          </a:ln>
        </p:spPr>
        <p:txBody>
          <a:bodyPr spcFirstLastPara="1" vert="vert270" wrap="square" lIns="91425" tIns="91425" rIns="91425" bIns="91425" anchor="ctr" anchorCtr="0">
            <a:noAutofit/>
          </a:bodyPr>
          <a:lstStyle/>
          <a:p>
            <a:endParaRPr lang="en-US" sz="1800" dirty="0">
              <a:solidFill>
                <a:srgbClr val="EEEEEE"/>
              </a:solidFill>
              <a:latin typeface="Abadi" panose="020B0604020104020204" pitchFamily="34" charset="0"/>
            </a:endParaRPr>
          </a:p>
          <a:p>
            <a:r>
              <a:rPr lang="en-US" sz="1800" dirty="0">
                <a:solidFill>
                  <a:srgbClr val="EEEEEE"/>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https://github.com/NelbaBarreto/applied-data-science-capstone/blob/main/3_labs-jupyter-spacex-Data%20wrangling.ipynb</a:t>
            </a:r>
            <a:endParaRPr lang="en-US" sz="1800" dirty="0">
              <a:solidFill>
                <a:srgbClr val="EEEEEE"/>
              </a:solidFill>
              <a:latin typeface="Abadi" panose="020B0604020104020204" pitchFamily="34" charset="0"/>
            </a:endParaRPr>
          </a:p>
          <a:p>
            <a:pPr marL="0" lvl="0" indent="0" algn="l" rtl="0">
              <a:spcBef>
                <a:spcPts val="0"/>
              </a:spcBef>
              <a:spcAft>
                <a:spcPts val="0"/>
              </a:spcAft>
              <a:buNone/>
            </a:pPr>
            <a:endParaRPr dirty="0">
              <a:solidFill>
                <a:srgbClr val="EEEEEE"/>
              </a:solidFill>
            </a:endParaRPr>
          </a:p>
        </p:txBody>
      </p:sp>
      <p:sp>
        <p:nvSpPr>
          <p:cNvPr id="13" name="Google Shape;1525;p43">
            <a:extLst>
              <a:ext uri="{FF2B5EF4-FFF2-40B4-BE49-F238E27FC236}">
                <a16:creationId xmlns:a16="http://schemas.microsoft.com/office/drawing/2014/main" id="{A7162F4C-EE89-3C88-86AF-3E7892F9E7E0}"/>
              </a:ext>
            </a:extLst>
          </p:cNvPr>
          <p:cNvSpPr/>
          <p:nvPr/>
        </p:nvSpPr>
        <p:spPr>
          <a:xfrm>
            <a:off x="1329442" y="4384479"/>
            <a:ext cx="2342400"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rgbClr val="000000"/>
              </a:buClr>
              <a:buSzPts val="1100"/>
              <a:buFont typeface="Arial"/>
              <a:buNone/>
            </a:pPr>
            <a:endParaRPr lang="en-US" sz="1200" dirty="0">
              <a:solidFill>
                <a:srgbClr val="000000"/>
              </a:solidFill>
              <a:latin typeface="Roboto"/>
              <a:ea typeface="Roboto"/>
              <a:cs typeface="Roboto"/>
              <a:sym typeface="Roboto"/>
            </a:endParaRPr>
          </a:p>
        </p:txBody>
      </p:sp>
      <p:sp>
        <p:nvSpPr>
          <p:cNvPr id="3" name="Google Shape;1538;p43">
            <a:extLst>
              <a:ext uri="{FF2B5EF4-FFF2-40B4-BE49-F238E27FC236}">
                <a16:creationId xmlns:a16="http://schemas.microsoft.com/office/drawing/2014/main" id="{9F3A302C-B8E4-44C9-76C4-4AC8D645080A}"/>
              </a:ext>
            </a:extLst>
          </p:cNvPr>
          <p:cNvSpPr/>
          <p:nvPr/>
        </p:nvSpPr>
        <p:spPr>
          <a:xfrm>
            <a:off x="1223922" y="2032357"/>
            <a:ext cx="4114800" cy="74580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Perform some Exploratory Data Analysis (EDA) on the dataset</a:t>
            </a:r>
            <a:endParaRPr b="1" dirty="0">
              <a:solidFill>
                <a:srgbClr val="0B49CB"/>
              </a:solidFill>
              <a:latin typeface="Abadi" panose="020B0604020104020204" pitchFamily="34" charset="0"/>
            </a:endParaRPr>
          </a:p>
        </p:txBody>
      </p:sp>
      <p:sp>
        <p:nvSpPr>
          <p:cNvPr id="5" name="Google Shape;1538;p43">
            <a:extLst>
              <a:ext uri="{FF2B5EF4-FFF2-40B4-BE49-F238E27FC236}">
                <a16:creationId xmlns:a16="http://schemas.microsoft.com/office/drawing/2014/main" id="{7B9584FC-9D23-0FB3-85D3-E349F7462D78}"/>
              </a:ext>
            </a:extLst>
          </p:cNvPr>
          <p:cNvSpPr/>
          <p:nvPr/>
        </p:nvSpPr>
        <p:spPr>
          <a:xfrm>
            <a:off x="1223922" y="3150544"/>
            <a:ext cx="4114800" cy="118872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Determine the </a:t>
            </a:r>
            <a:r>
              <a:rPr lang="en-US" b="1" dirty="0">
                <a:solidFill>
                  <a:srgbClr val="C00000"/>
                </a:solidFill>
                <a:latin typeface="Abadi" panose="020B0604020104020204" pitchFamily="34" charset="0"/>
              </a:rPr>
              <a:t>number of launches on each site</a:t>
            </a:r>
            <a:r>
              <a:rPr lang="en-US" dirty="0">
                <a:solidFill>
                  <a:schemeClr val="accent3">
                    <a:lumMod val="25000"/>
                  </a:schemeClr>
                </a:solidFill>
                <a:latin typeface="Abadi" panose="020B0604020104020204" pitchFamily="34" charset="0"/>
              </a:rPr>
              <a:t>, the </a:t>
            </a:r>
            <a:r>
              <a:rPr lang="en-US" b="1" dirty="0">
                <a:solidFill>
                  <a:srgbClr val="C00000"/>
                </a:solidFill>
                <a:latin typeface="Abadi" panose="020B0604020104020204" pitchFamily="34" charset="0"/>
              </a:rPr>
              <a:t>number </a:t>
            </a:r>
            <a:r>
              <a:rPr lang="en-US" dirty="0">
                <a:latin typeface="Abadi" panose="020B0604020104020204" pitchFamily="34" charset="0"/>
              </a:rPr>
              <a:t>and</a:t>
            </a:r>
            <a:r>
              <a:rPr lang="en-US" b="1" dirty="0">
                <a:solidFill>
                  <a:srgbClr val="C00000"/>
                </a:solidFill>
                <a:latin typeface="Abadi" panose="020B0604020104020204" pitchFamily="34" charset="0"/>
              </a:rPr>
              <a:t> occurrence of each orbit</a:t>
            </a:r>
            <a:r>
              <a:rPr lang="en-US" dirty="0">
                <a:solidFill>
                  <a:schemeClr val="accent3">
                    <a:lumMod val="25000"/>
                  </a:schemeClr>
                </a:solidFill>
                <a:latin typeface="Abadi" panose="020B0604020104020204" pitchFamily="34" charset="0"/>
              </a:rPr>
              <a:t>, and the </a:t>
            </a:r>
            <a:r>
              <a:rPr lang="en-US" b="1" dirty="0">
                <a:solidFill>
                  <a:srgbClr val="C00000"/>
                </a:solidFill>
                <a:latin typeface="Abadi" panose="020B0604020104020204" pitchFamily="34" charset="0"/>
              </a:rPr>
              <a:t>number of landing outcomes</a:t>
            </a:r>
          </a:p>
        </p:txBody>
      </p:sp>
      <p:sp>
        <p:nvSpPr>
          <p:cNvPr id="10" name="Google Shape;1538;p43">
            <a:extLst>
              <a:ext uri="{FF2B5EF4-FFF2-40B4-BE49-F238E27FC236}">
                <a16:creationId xmlns:a16="http://schemas.microsoft.com/office/drawing/2014/main" id="{1E5A81CA-A64C-0514-9433-C99E45C3DFE9}"/>
              </a:ext>
            </a:extLst>
          </p:cNvPr>
          <p:cNvSpPr/>
          <p:nvPr/>
        </p:nvSpPr>
        <p:spPr>
          <a:xfrm>
            <a:off x="6501945" y="2030353"/>
            <a:ext cx="4114800" cy="74980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Create a </a:t>
            </a:r>
            <a:r>
              <a:rPr lang="en-US" b="1" dirty="0">
                <a:solidFill>
                  <a:srgbClr val="C00000"/>
                </a:solidFill>
                <a:latin typeface="Abadi" panose="020B0604020104020204" pitchFamily="34" charset="0"/>
              </a:rPr>
              <a:t>Class</a:t>
            </a:r>
            <a:r>
              <a:rPr lang="en-US" dirty="0">
                <a:solidFill>
                  <a:schemeClr val="accent3">
                    <a:lumMod val="25000"/>
                  </a:schemeClr>
                </a:solidFill>
                <a:latin typeface="Abadi" panose="020B0604020104020204" pitchFamily="34" charset="0"/>
              </a:rPr>
              <a:t> column using the </a:t>
            </a:r>
            <a:r>
              <a:rPr lang="en-US" b="1" dirty="0">
                <a:solidFill>
                  <a:srgbClr val="C00000"/>
                </a:solidFill>
                <a:latin typeface="Abadi" panose="020B0604020104020204" pitchFamily="34" charset="0"/>
              </a:rPr>
              <a:t>Outcome</a:t>
            </a:r>
            <a:r>
              <a:rPr lang="en-US" dirty="0">
                <a:solidFill>
                  <a:schemeClr val="accent3">
                    <a:lumMod val="25000"/>
                  </a:schemeClr>
                </a:solidFill>
                <a:latin typeface="Abadi" panose="020B0604020104020204" pitchFamily="34" charset="0"/>
              </a:rPr>
              <a:t> column</a:t>
            </a:r>
          </a:p>
        </p:txBody>
      </p:sp>
      <p:cxnSp>
        <p:nvCxnSpPr>
          <p:cNvPr id="15" name="Straight Arrow Connector 14">
            <a:extLst>
              <a:ext uri="{FF2B5EF4-FFF2-40B4-BE49-F238E27FC236}">
                <a16:creationId xmlns:a16="http://schemas.microsoft.com/office/drawing/2014/main" id="{9DC75267-F5C2-D353-7096-3BDB5369474D}"/>
              </a:ext>
            </a:extLst>
          </p:cNvPr>
          <p:cNvCxnSpPr/>
          <p:nvPr/>
        </p:nvCxnSpPr>
        <p:spPr>
          <a:xfrm>
            <a:off x="3281322" y="2778157"/>
            <a:ext cx="0" cy="372387"/>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pic>
        <p:nvPicPr>
          <p:cNvPr id="21" name="Graphic 20" descr="Play with solid fill">
            <a:extLst>
              <a:ext uri="{FF2B5EF4-FFF2-40B4-BE49-F238E27FC236}">
                <a16:creationId xmlns:a16="http://schemas.microsoft.com/office/drawing/2014/main" id="{59CEC868-F232-2B28-D788-29076C9219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7878" y="1669531"/>
            <a:ext cx="246888" cy="246888"/>
          </a:xfrm>
          <a:prstGeom prst="rect">
            <a:avLst/>
          </a:prstGeom>
        </p:spPr>
      </p:pic>
      <p:pic>
        <p:nvPicPr>
          <p:cNvPr id="22" name="Graphic 21" descr="Stop with solid fill">
            <a:extLst>
              <a:ext uri="{FF2B5EF4-FFF2-40B4-BE49-F238E27FC236}">
                <a16:creationId xmlns:a16="http://schemas.microsoft.com/office/drawing/2014/main" id="{C611B585-A8B7-5D3D-A55E-0CC4078479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13241" y="2904440"/>
            <a:ext cx="246104" cy="246104"/>
          </a:xfrm>
          <a:prstGeom prst="rect">
            <a:avLst/>
          </a:prstGeom>
        </p:spPr>
      </p:pic>
      <p:graphicFrame>
        <p:nvGraphicFramePr>
          <p:cNvPr id="28" name="Table 27">
            <a:extLst>
              <a:ext uri="{FF2B5EF4-FFF2-40B4-BE49-F238E27FC236}">
                <a16:creationId xmlns:a16="http://schemas.microsoft.com/office/drawing/2014/main" id="{DB7BCC11-FF91-49E3-2572-F84B6832416B}"/>
              </a:ext>
            </a:extLst>
          </p:cNvPr>
          <p:cNvGraphicFramePr>
            <a:graphicFrameLocks noGrp="1"/>
          </p:cNvGraphicFramePr>
          <p:nvPr>
            <p:extLst>
              <p:ext uri="{D42A27DB-BD31-4B8C-83A1-F6EECF244321}">
                <p14:modId xmlns:p14="http://schemas.microsoft.com/office/powerpoint/2010/main" val="2811467053"/>
              </p:ext>
            </p:extLst>
          </p:nvPr>
        </p:nvGraphicFramePr>
        <p:xfrm>
          <a:off x="1223922" y="4839794"/>
          <a:ext cx="9392823" cy="1128278"/>
        </p:xfrm>
        <a:graphic>
          <a:graphicData uri="http://schemas.openxmlformats.org/drawingml/2006/table">
            <a:tbl>
              <a:tblPr firstRow="1" bandRow="1">
                <a:tableStyleId>{5C22544A-7EE6-4342-B048-85BDC9FD1C3A}</a:tableStyleId>
              </a:tblPr>
              <a:tblGrid>
                <a:gridCol w="5739065">
                  <a:extLst>
                    <a:ext uri="{9D8B030D-6E8A-4147-A177-3AD203B41FA5}">
                      <a16:colId xmlns:a16="http://schemas.microsoft.com/office/drawing/2014/main" val="1228521100"/>
                    </a:ext>
                  </a:extLst>
                </a:gridCol>
                <a:gridCol w="1686560">
                  <a:extLst>
                    <a:ext uri="{9D8B030D-6E8A-4147-A177-3AD203B41FA5}">
                      <a16:colId xmlns:a16="http://schemas.microsoft.com/office/drawing/2014/main" val="3259565612"/>
                    </a:ext>
                  </a:extLst>
                </a:gridCol>
                <a:gridCol w="1967198">
                  <a:extLst>
                    <a:ext uri="{9D8B030D-6E8A-4147-A177-3AD203B41FA5}">
                      <a16:colId xmlns:a16="http://schemas.microsoft.com/office/drawing/2014/main" val="2951699895"/>
                    </a:ext>
                  </a:extLst>
                </a:gridCol>
              </a:tblGrid>
              <a:tr h="283649">
                <a:tc>
                  <a:txBody>
                    <a:bodyPr/>
                    <a:lstStyle/>
                    <a:p>
                      <a:pPr algn="ctr"/>
                      <a:r>
                        <a:rPr lang="en-US" sz="1600" dirty="0">
                          <a:solidFill>
                            <a:schemeClr val="bg1"/>
                          </a:solidFill>
                          <a:latin typeface="Abadi" panose="020B0604020104020204" pitchFamily="34" charset="0"/>
                        </a:rPr>
                        <a:t>Landing</a:t>
                      </a:r>
                      <a:r>
                        <a:rPr lang="en-US" sz="1600" dirty="0">
                          <a:solidFill>
                            <a:schemeClr val="tx1"/>
                          </a:solidFill>
                          <a:latin typeface="Abadi" panose="020B0604020104020204" pitchFamily="34" charset="0"/>
                        </a:rPr>
                        <a:t> </a:t>
                      </a:r>
                      <a:r>
                        <a:rPr lang="en-US" sz="1600" dirty="0">
                          <a:solidFill>
                            <a:schemeClr val="bg1"/>
                          </a:solidFill>
                          <a:latin typeface="Abadi" panose="020B0604020104020204" pitchFamily="34" charset="0"/>
                        </a:rPr>
                        <a:t>Outcomes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49CB"/>
                    </a:solidFill>
                  </a:tcPr>
                </a:tc>
                <a:tc>
                  <a:txBody>
                    <a:bodyPr/>
                    <a:lstStyle/>
                    <a:p>
                      <a:pPr algn="ctr"/>
                      <a:r>
                        <a:rPr lang="en-US" sz="1600" dirty="0">
                          <a:solidFill>
                            <a:schemeClr val="bg1"/>
                          </a:solidFill>
                          <a:latin typeface="Abadi" panose="020B0604020104020204" pitchFamily="34" charset="0"/>
                        </a:rPr>
                        <a:t>Landing</a:t>
                      </a:r>
                      <a:r>
                        <a:rPr lang="en-US" sz="1600" dirty="0">
                          <a:latin typeface="Abadi" panose="020B0604020104020204" pitchFamily="34" charset="0"/>
                        </a:rPr>
                        <a:t> </a:t>
                      </a:r>
                      <a:r>
                        <a:rPr lang="en-US" sz="1600" dirty="0">
                          <a:solidFill>
                            <a:schemeClr val="bg1"/>
                          </a:solidFill>
                          <a:latin typeface="Abadi" panose="020B0604020104020204" pitchFamily="34" charset="0"/>
                        </a:rPr>
                        <a:t>Class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49CB"/>
                    </a:solidFill>
                  </a:tcPr>
                </a:tc>
                <a:tc>
                  <a:txBody>
                    <a:bodyPr/>
                    <a:lstStyle/>
                    <a:p>
                      <a:pPr algn="ctr"/>
                      <a:r>
                        <a:rPr lang="en-US" sz="1600" dirty="0">
                          <a:solidFill>
                            <a:schemeClr val="bg1"/>
                          </a:solidFill>
                          <a:latin typeface="Abadi" panose="020B0604020104020204" pitchFamily="34" charset="0"/>
                        </a:rPr>
                        <a:t>Meaning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49CB"/>
                    </a:solidFill>
                  </a:tcPr>
                </a:tc>
                <a:extLst>
                  <a:ext uri="{0D108BD9-81ED-4DB2-BD59-A6C34878D82A}">
                    <a16:rowId xmlns:a16="http://schemas.microsoft.com/office/drawing/2014/main" val="953936519"/>
                  </a:ext>
                </a:extLst>
              </a:tr>
              <a:tr h="322098">
                <a:tc>
                  <a:txBody>
                    <a:bodyPr/>
                    <a:lstStyle/>
                    <a:p>
                      <a:r>
                        <a:rPr lang="en-US" sz="1600" dirty="0">
                          <a:latin typeface="Abadi" panose="020B0604020104020204" pitchFamily="34" charset="0"/>
                        </a:rPr>
                        <a:t>True ASDS; True RTLS; True Ocean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Abadi" panose="020B0604020104020204" pitchFamily="34" charset="0"/>
                        </a:rPr>
                        <a:t>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dirty="0">
                          <a:latin typeface="Abadi" panose="020B0604020104020204" pitchFamily="34" charset="0"/>
                        </a:rPr>
                        <a:t>Success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0836987"/>
                  </a:ext>
                </a:extLst>
              </a:tr>
              <a:tr h="457718">
                <a:tc>
                  <a:txBody>
                    <a:bodyPr/>
                    <a:lstStyle/>
                    <a:p>
                      <a:r>
                        <a:rPr lang="en-US" sz="1600" dirty="0">
                          <a:latin typeface="Abadi" panose="020B0604020104020204" pitchFamily="34" charset="0"/>
                        </a:rPr>
                        <a:t>None </a:t>
                      </a:r>
                      <a:r>
                        <a:rPr lang="en-US" sz="1600" dirty="0" err="1">
                          <a:latin typeface="Abadi" panose="020B0604020104020204" pitchFamily="34" charset="0"/>
                        </a:rPr>
                        <a:t>None</a:t>
                      </a:r>
                      <a:r>
                        <a:rPr lang="en-US" sz="1600" dirty="0">
                          <a:latin typeface="Abadi" panose="020B0604020104020204" pitchFamily="34" charset="0"/>
                        </a:rPr>
                        <a:t>; False ASDS; False Ocean; None ASDS; False RTLS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Abadi" panose="020B0604020104020204" pitchFamily="34"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dirty="0">
                          <a:latin typeface="Abadi" panose="020B0604020104020204" pitchFamily="34" charset="0"/>
                        </a:rPr>
                        <a:t>Failure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2350089"/>
                  </a:ext>
                </a:extLst>
              </a:tr>
            </a:tbl>
          </a:graphicData>
        </a:graphic>
      </p:graphicFrame>
      <p:cxnSp>
        <p:nvCxnSpPr>
          <p:cNvPr id="9" name="Connector: Elbow 8">
            <a:extLst>
              <a:ext uri="{FF2B5EF4-FFF2-40B4-BE49-F238E27FC236}">
                <a16:creationId xmlns:a16="http://schemas.microsoft.com/office/drawing/2014/main" id="{F913A0D6-E8D0-F202-5449-1B2E668D1F02}"/>
              </a:ext>
            </a:extLst>
          </p:cNvPr>
          <p:cNvCxnSpPr>
            <a:cxnSpLocks/>
            <a:stCxn id="5" idx="3"/>
            <a:endCxn id="10" idx="1"/>
          </p:cNvCxnSpPr>
          <p:nvPr/>
        </p:nvCxnSpPr>
        <p:spPr>
          <a:xfrm flipV="1">
            <a:off x="5338722" y="2405257"/>
            <a:ext cx="1163223" cy="1339647"/>
          </a:xfrm>
          <a:prstGeom prst="bentConnector3">
            <a:avLst>
              <a:gd name="adj1" fmla="val 50000"/>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361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21D8082-5903-0D88-5BD7-A867C91DE13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479D37-B16D-961F-541F-14E556AF840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4A35B5AF-F02D-C2FA-B9FA-38262246E0C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7" name="Google Shape;875;p31">
            <a:extLst>
              <a:ext uri="{FF2B5EF4-FFF2-40B4-BE49-F238E27FC236}">
                <a16:creationId xmlns:a16="http://schemas.microsoft.com/office/drawing/2014/main" id="{586022DE-2E7D-BBEB-0995-028BF3833E5E}"/>
              </a:ext>
            </a:extLst>
          </p:cNvPr>
          <p:cNvSpPr/>
          <p:nvPr/>
        </p:nvSpPr>
        <p:spPr>
          <a:xfrm>
            <a:off x="0" y="6333151"/>
            <a:ext cx="487809" cy="524850"/>
          </a:xfrm>
          <a:custGeom>
            <a:avLst/>
            <a:gdLst/>
            <a:ahLst/>
            <a:cxnLst/>
            <a:rect l="l" t="t" r="r" b="b"/>
            <a:pathLst>
              <a:path w="65378" h="21730" extrusionOk="0">
                <a:moveTo>
                  <a:pt x="1" y="1"/>
                </a:moveTo>
                <a:lnTo>
                  <a:pt x="1" y="21730"/>
                </a:lnTo>
                <a:lnTo>
                  <a:pt x="65378" y="21730"/>
                </a:lnTo>
                <a:lnTo>
                  <a:pt x="65378" y="1"/>
                </a:lnTo>
                <a:close/>
              </a:path>
            </a:pathLst>
          </a:custGeom>
          <a:solidFill>
            <a:srgbClr val="0B49CB"/>
          </a:solid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4" name="Picture 13" descr="A cat silhouette in a circle&#10;&#10;Description automatically generated">
            <a:extLst>
              <a:ext uri="{FF2B5EF4-FFF2-40B4-BE49-F238E27FC236}">
                <a16:creationId xmlns:a16="http://schemas.microsoft.com/office/drawing/2014/main" id="{09A66807-65B8-AD77-952A-5814BD992F98}"/>
              </a:ext>
            </a:extLst>
          </p:cNvPr>
          <p:cNvPicPr>
            <a:picLocks noChangeAspect="1"/>
          </p:cNvPicPr>
          <p:nvPr/>
        </p:nvPicPr>
        <p:blipFill>
          <a:blip r:embed="rId4"/>
          <a:stretch>
            <a:fillRect/>
          </a:stretch>
        </p:blipFill>
        <p:spPr>
          <a:xfrm>
            <a:off x="32009" y="6383681"/>
            <a:ext cx="423789" cy="423789"/>
          </a:xfrm>
          <a:prstGeom prst="rect">
            <a:avLst/>
          </a:prstGeom>
        </p:spPr>
      </p:pic>
      <p:sp>
        <p:nvSpPr>
          <p:cNvPr id="19" name="Google Shape;876;p31">
            <a:extLst>
              <a:ext uri="{FF2B5EF4-FFF2-40B4-BE49-F238E27FC236}">
                <a16:creationId xmlns:a16="http://schemas.microsoft.com/office/drawing/2014/main" id="{CA04931E-2260-5447-E81F-9A444F34EFF5}"/>
              </a:ext>
            </a:extLst>
          </p:cNvPr>
          <p:cNvSpPr/>
          <p:nvPr/>
        </p:nvSpPr>
        <p:spPr>
          <a:xfrm rot="5400000">
            <a:off x="4963266" y="1857694"/>
            <a:ext cx="524848" cy="9475766"/>
          </a:xfrm>
          <a:prstGeom prst="round2SameRect">
            <a:avLst>
              <a:gd name="adj1" fmla="val 50000"/>
              <a:gd name="adj2" fmla="val 0"/>
            </a:avLst>
          </a:prstGeom>
          <a:solidFill>
            <a:srgbClr val="1C7DDB"/>
          </a:solidFill>
          <a:ln>
            <a:solidFill>
              <a:srgbClr val="1C7DDB"/>
            </a:solidFill>
          </a:ln>
        </p:spPr>
        <p:txBody>
          <a:bodyPr spcFirstLastPara="1" vert="vert270" wrap="square" lIns="91425" tIns="91425" rIns="91425" bIns="91425" anchor="ctr" anchorCtr="0">
            <a:noAutofit/>
          </a:bodyPr>
          <a:lstStyle/>
          <a:p>
            <a:endParaRPr lang="en-US" sz="1800" dirty="0">
              <a:solidFill>
                <a:srgbClr val="EEEEEE"/>
              </a:solidFill>
              <a:latin typeface="Abadi" panose="020B0604020104020204" pitchFamily="34" charset="0"/>
            </a:endParaRPr>
          </a:p>
          <a:p>
            <a:r>
              <a:rPr lang="en-US" sz="1800" dirty="0">
                <a:solidFill>
                  <a:srgbClr val="EEEEEE"/>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https://github.com/NelbaBarreto/applied-data-science-capstone/blob/main/5_jupyter-labs-eda-dataviz.ipynb</a:t>
            </a:r>
            <a:endParaRPr lang="en-US" sz="1800" dirty="0">
              <a:solidFill>
                <a:srgbClr val="EEEEEE"/>
              </a:solidFill>
              <a:latin typeface="Abadi" panose="020B0604020104020204" pitchFamily="34" charset="0"/>
            </a:endParaRPr>
          </a:p>
          <a:p>
            <a:pPr marL="0" lvl="0" indent="0" algn="l" rtl="0">
              <a:spcBef>
                <a:spcPts val="0"/>
              </a:spcBef>
              <a:spcAft>
                <a:spcPts val="0"/>
              </a:spcAft>
              <a:buNone/>
            </a:pPr>
            <a:endParaRPr dirty="0">
              <a:solidFill>
                <a:srgbClr val="EEEEEE"/>
              </a:solidFill>
            </a:endParaRPr>
          </a:p>
        </p:txBody>
      </p:sp>
      <p:sp>
        <p:nvSpPr>
          <p:cNvPr id="2" name="TextBox 1">
            <a:extLst>
              <a:ext uri="{FF2B5EF4-FFF2-40B4-BE49-F238E27FC236}">
                <a16:creationId xmlns:a16="http://schemas.microsoft.com/office/drawing/2014/main" id="{ABA6B7F9-9132-BFD2-5DA7-5D0C0331E3A8}"/>
              </a:ext>
            </a:extLst>
          </p:cNvPr>
          <p:cNvSpPr txBox="1"/>
          <p:nvPr/>
        </p:nvSpPr>
        <p:spPr>
          <a:xfrm>
            <a:off x="282322" y="2708026"/>
            <a:ext cx="3144975" cy="369332"/>
          </a:xfrm>
          <a:prstGeom prst="rect">
            <a:avLst/>
          </a:prstGeom>
          <a:noFill/>
        </p:spPr>
        <p:txBody>
          <a:bodyPr wrap="square" lIns="0">
            <a:spAutoFit/>
          </a:bodyPr>
          <a:lstStyle/>
          <a:p>
            <a:pPr>
              <a:spcBef>
                <a:spcPts val="1400"/>
              </a:spcBef>
            </a:pPr>
            <a:r>
              <a:rPr lang="en-US" dirty="0" err="1">
                <a:solidFill>
                  <a:srgbClr val="0B49CB"/>
                </a:solidFill>
                <a:latin typeface="Abadi"/>
              </a:rPr>
              <a:t>FlightNumber</a:t>
            </a:r>
            <a:r>
              <a:rPr lang="en-US" dirty="0">
                <a:solidFill>
                  <a:srgbClr val="0B49CB"/>
                </a:solidFill>
                <a:latin typeface="Abadi"/>
              </a:rPr>
              <a:t> vs </a:t>
            </a:r>
            <a:r>
              <a:rPr lang="en-US" dirty="0" err="1">
                <a:solidFill>
                  <a:srgbClr val="0B49CB"/>
                </a:solidFill>
                <a:latin typeface="Abadi"/>
              </a:rPr>
              <a:t>PayloadMass</a:t>
            </a:r>
            <a:endParaRPr lang="en-US" dirty="0">
              <a:solidFill>
                <a:srgbClr val="0B49CB"/>
              </a:solidFill>
              <a:latin typeface="Abadi"/>
            </a:endParaRPr>
          </a:p>
        </p:txBody>
      </p:sp>
      <p:pic>
        <p:nvPicPr>
          <p:cNvPr id="3075" name="Picture 3">
            <a:extLst>
              <a:ext uri="{FF2B5EF4-FFF2-40B4-BE49-F238E27FC236}">
                <a16:creationId xmlns:a16="http://schemas.microsoft.com/office/drawing/2014/main" id="{3B2C6D2B-B8CF-868A-341B-8366928E6E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7" y="3077359"/>
            <a:ext cx="11575627" cy="23876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62B82C7-A220-BF46-1C1F-468B4972BB1F}"/>
              </a:ext>
            </a:extLst>
          </p:cNvPr>
          <p:cNvGrpSpPr/>
          <p:nvPr/>
        </p:nvGrpSpPr>
        <p:grpSpPr>
          <a:xfrm>
            <a:off x="282322" y="1769209"/>
            <a:ext cx="11601492" cy="640080"/>
            <a:chOff x="322186" y="1762229"/>
            <a:chExt cx="8912478" cy="493776"/>
          </a:xfrm>
        </p:grpSpPr>
        <p:sp>
          <p:nvSpPr>
            <p:cNvPr id="7" name="TextBox 6">
              <a:extLst>
                <a:ext uri="{FF2B5EF4-FFF2-40B4-BE49-F238E27FC236}">
                  <a16:creationId xmlns:a16="http://schemas.microsoft.com/office/drawing/2014/main" id="{1C5DDD86-86D6-F4C0-260F-3C7F4A96CA7B}"/>
                </a:ext>
              </a:extLst>
            </p:cNvPr>
            <p:cNvSpPr txBox="1"/>
            <p:nvPr/>
          </p:nvSpPr>
          <p:spPr>
            <a:xfrm>
              <a:off x="322186" y="1762229"/>
              <a:ext cx="8912478"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b="1" dirty="0">
                  <a:solidFill>
                    <a:srgbClr val="C00000"/>
                  </a:solidFill>
                </a:rPr>
                <a:t>Scatter plots </a:t>
              </a:r>
              <a:r>
                <a:rPr lang="en-US" dirty="0"/>
                <a:t>were used to examine the relationship between two continuous variables</a:t>
              </a:r>
            </a:p>
          </p:txBody>
        </p:sp>
        <p:sp>
          <p:nvSpPr>
            <p:cNvPr id="8" name="Google Shape;1540;p43">
              <a:extLst>
                <a:ext uri="{FF2B5EF4-FFF2-40B4-BE49-F238E27FC236}">
                  <a16:creationId xmlns:a16="http://schemas.microsoft.com/office/drawing/2014/main" id="{1C3730A5-ED52-E4D5-CE39-1BAD470B91BE}"/>
                </a:ext>
              </a:extLst>
            </p:cNvPr>
            <p:cNvSpPr/>
            <p:nvPr/>
          </p:nvSpPr>
          <p:spPr>
            <a:xfrm>
              <a:off x="322186" y="1762229"/>
              <a:ext cx="372303" cy="490505"/>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bg1"/>
                  </a:solidFill>
                  <a:latin typeface="Abadi" panose="020B0604020104020204" pitchFamily="34" charset="0"/>
                  <a:sym typeface="Fira Sans Extra Condensed"/>
                </a:rPr>
                <a:t>01</a:t>
              </a:r>
              <a:endParaRPr sz="2000" b="1" dirty="0">
                <a:solidFill>
                  <a:schemeClr val="bg1"/>
                </a:solidFill>
                <a:latin typeface="Abadi" panose="020B0604020104020204" pitchFamily="34" charset="0"/>
                <a:sym typeface="Fira Sans Extra Condensed"/>
              </a:endParaRPr>
            </a:p>
          </p:txBody>
        </p:sp>
      </p:grpSp>
    </p:spTree>
    <p:extLst>
      <p:ext uri="{BB962C8B-B14F-4D97-AF65-F5344CB8AC3E}">
        <p14:creationId xmlns:p14="http://schemas.microsoft.com/office/powerpoint/2010/main" val="3136073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7A9EDB2-4773-55A3-B5DE-9BB3D92B0F5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ACCC67-D63D-7263-A971-C40C6D698206}"/>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41C17B3D-FFA2-9010-91FB-06D88AB8F4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7" name="Google Shape;875;p31">
            <a:extLst>
              <a:ext uri="{FF2B5EF4-FFF2-40B4-BE49-F238E27FC236}">
                <a16:creationId xmlns:a16="http://schemas.microsoft.com/office/drawing/2014/main" id="{7A6AB898-8973-B0F1-7848-6C243CA01E1C}"/>
              </a:ext>
            </a:extLst>
          </p:cNvPr>
          <p:cNvSpPr/>
          <p:nvPr/>
        </p:nvSpPr>
        <p:spPr>
          <a:xfrm>
            <a:off x="0" y="6333151"/>
            <a:ext cx="487809" cy="524850"/>
          </a:xfrm>
          <a:custGeom>
            <a:avLst/>
            <a:gdLst/>
            <a:ahLst/>
            <a:cxnLst/>
            <a:rect l="l" t="t" r="r" b="b"/>
            <a:pathLst>
              <a:path w="65378" h="21730" extrusionOk="0">
                <a:moveTo>
                  <a:pt x="1" y="1"/>
                </a:moveTo>
                <a:lnTo>
                  <a:pt x="1" y="21730"/>
                </a:lnTo>
                <a:lnTo>
                  <a:pt x="65378" y="21730"/>
                </a:lnTo>
                <a:lnTo>
                  <a:pt x="65378" y="1"/>
                </a:lnTo>
                <a:close/>
              </a:path>
            </a:pathLst>
          </a:custGeom>
          <a:solidFill>
            <a:srgbClr val="0B49CB"/>
          </a:solid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4" name="Picture 13" descr="A cat silhouette in a circle&#10;&#10;Description automatically generated">
            <a:extLst>
              <a:ext uri="{FF2B5EF4-FFF2-40B4-BE49-F238E27FC236}">
                <a16:creationId xmlns:a16="http://schemas.microsoft.com/office/drawing/2014/main" id="{A274D210-4578-B533-DDAA-990039B993F9}"/>
              </a:ext>
            </a:extLst>
          </p:cNvPr>
          <p:cNvPicPr>
            <a:picLocks noChangeAspect="1"/>
          </p:cNvPicPr>
          <p:nvPr/>
        </p:nvPicPr>
        <p:blipFill>
          <a:blip r:embed="rId4"/>
          <a:stretch>
            <a:fillRect/>
          </a:stretch>
        </p:blipFill>
        <p:spPr>
          <a:xfrm>
            <a:off x="32009" y="6383681"/>
            <a:ext cx="423789" cy="423789"/>
          </a:xfrm>
          <a:prstGeom prst="rect">
            <a:avLst/>
          </a:prstGeom>
        </p:spPr>
      </p:pic>
      <p:sp>
        <p:nvSpPr>
          <p:cNvPr id="19" name="Google Shape;876;p31">
            <a:extLst>
              <a:ext uri="{FF2B5EF4-FFF2-40B4-BE49-F238E27FC236}">
                <a16:creationId xmlns:a16="http://schemas.microsoft.com/office/drawing/2014/main" id="{3296C9A4-F233-5BC8-930D-7AFBB643F247}"/>
              </a:ext>
            </a:extLst>
          </p:cNvPr>
          <p:cNvSpPr/>
          <p:nvPr/>
        </p:nvSpPr>
        <p:spPr>
          <a:xfrm rot="5400000">
            <a:off x="4963266" y="1857694"/>
            <a:ext cx="524848" cy="9475766"/>
          </a:xfrm>
          <a:prstGeom prst="round2SameRect">
            <a:avLst>
              <a:gd name="adj1" fmla="val 50000"/>
              <a:gd name="adj2" fmla="val 0"/>
            </a:avLst>
          </a:prstGeom>
          <a:solidFill>
            <a:srgbClr val="1C7DDB"/>
          </a:solidFill>
          <a:ln>
            <a:solidFill>
              <a:srgbClr val="1C7DDB"/>
            </a:solidFill>
          </a:ln>
        </p:spPr>
        <p:txBody>
          <a:bodyPr spcFirstLastPara="1" vert="vert270" wrap="square" lIns="91425" tIns="91425" rIns="91425" bIns="91425" anchor="ctr" anchorCtr="0">
            <a:noAutofit/>
          </a:bodyPr>
          <a:lstStyle/>
          <a:p>
            <a:endParaRPr lang="en-US" sz="1800" dirty="0">
              <a:solidFill>
                <a:srgbClr val="EEEEEE"/>
              </a:solidFill>
              <a:latin typeface="Abadi" panose="020B0604020104020204" pitchFamily="34" charset="0"/>
            </a:endParaRPr>
          </a:p>
          <a:p>
            <a:r>
              <a:rPr lang="en-US" sz="1800" dirty="0">
                <a:solidFill>
                  <a:srgbClr val="EEEEEE"/>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https://github.com/NelbaBarreto/applied-data-science-capstone/blob/main/5_jupyter-labs-eda-dataviz.ipynb</a:t>
            </a:r>
            <a:endParaRPr lang="en-US" sz="1800" dirty="0">
              <a:solidFill>
                <a:srgbClr val="EEEEEE"/>
              </a:solidFill>
              <a:latin typeface="Abadi" panose="020B0604020104020204" pitchFamily="34" charset="0"/>
            </a:endParaRPr>
          </a:p>
          <a:p>
            <a:pPr marL="0" lvl="0" indent="0" algn="l" rtl="0">
              <a:spcBef>
                <a:spcPts val="0"/>
              </a:spcBef>
              <a:spcAft>
                <a:spcPts val="0"/>
              </a:spcAft>
              <a:buNone/>
            </a:pPr>
            <a:endParaRPr dirty="0">
              <a:solidFill>
                <a:srgbClr val="EEEEEE"/>
              </a:solidFill>
            </a:endParaRPr>
          </a:p>
        </p:txBody>
      </p:sp>
      <p:sp>
        <p:nvSpPr>
          <p:cNvPr id="2" name="TextBox 1">
            <a:extLst>
              <a:ext uri="{FF2B5EF4-FFF2-40B4-BE49-F238E27FC236}">
                <a16:creationId xmlns:a16="http://schemas.microsoft.com/office/drawing/2014/main" id="{AB44FE18-6D81-598F-B1B8-785C422058B0}"/>
              </a:ext>
            </a:extLst>
          </p:cNvPr>
          <p:cNvSpPr txBox="1"/>
          <p:nvPr/>
        </p:nvSpPr>
        <p:spPr>
          <a:xfrm>
            <a:off x="486085" y="2595612"/>
            <a:ext cx="3354944" cy="323165"/>
          </a:xfrm>
          <a:prstGeom prst="rect">
            <a:avLst/>
          </a:prstGeom>
          <a:noFill/>
        </p:spPr>
        <p:txBody>
          <a:bodyPr wrap="square" lIns="0" bIns="0">
            <a:spAutoFit/>
          </a:bodyPr>
          <a:lstStyle/>
          <a:p>
            <a:pPr>
              <a:spcBef>
                <a:spcPts val="1400"/>
              </a:spcBef>
            </a:pPr>
            <a:r>
              <a:rPr lang="en-US" dirty="0">
                <a:solidFill>
                  <a:srgbClr val="0B49CB"/>
                </a:solidFill>
                <a:latin typeface="Abadi"/>
              </a:rPr>
              <a:t>Success Rate of Each Orbit Type</a:t>
            </a:r>
          </a:p>
        </p:txBody>
      </p:sp>
      <p:sp>
        <p:nvSpPr>
          <p:cNvPr id="7" name="TextBox 6">
            <a:extLst>
              <a:ext uri="{FF2B5EF4-FFF2-40B4-BE49-F238E27FC236}">
                <a16:creationId xmlns:a16="http://schemas.microsoft.com/office/drawing/2014/main" id="{88074B75-80CF-9162-DC44-AC96BFB1737C}"/>
              </a:ext>
            </a:extLst>
          </p:cNvPr>
          <p:cNvSpPr txBox="1"/>
          <p:nvPr/>
        </p:nvSpPr>
        <p:spPr>
          <a:xfrm>
            <a:off x="474663" y="1646268"/>
            <a:ext cx="5291365" cy="64008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vl2pPr lvl="1">
              <a:defRPr b="1">
                <a:solidFill>
                  <a:srgbClr val="C00000"/>
                </a:solidFill>
              </a:defRPr>
            </a:lvl2pPr>
          </a:lstStyle>
          <a:p>
            <a:pPr lvl="1"/>
            <a:r>
              <a:rPr lang="en-US" b="0" dirty="0">
                <a:solidFill>
                  <a:schemeClr val="tx1"/>
                </a:solidFill>
                <a:latin typeface="Abadi" panose="020B0604020104020204" pitchFamily="34" charset="0"/>
              </a:rPr>
              <a:t>A </a:t>
            </a:r>
            <a:r>
              <a:rPr lang="en-US" dirty="0">
                <a:latin typeface="Abadi" panose="020B0604020104020204" pitchFamily="34" charset="0"/>
              </a:rPr>
              <a:t>bar chart </a:t>
            </a:r>
            <a:r>
              <a:rPr lang="en-US" b="0" dirty="0">
                <a:solidFill>
                  <a:schemeClr val="tx1"/>
                </a:solidFill>
                <a:latin typeface="Abadi" panose="020B0604020104020204" pitchFamily="34" charset="0"/>
              </a:rPr>
              <a:t>was used to make a comparison between categories</a:t>
            </a:r>
          </a:p>
        </p:txBody>
      </p:sp>
      <p:sp>
        <p:nvSpPr>
          <p:cNvPr id="8" name="Google Shape;1540;p43">
            <a:extLst>
              <a:ext uri="{FF2B5EF4-FFF2-40B4-BE49-F238E27FC236}">
                <a16:creationId xmlns:a16="http://schemas.microsoft.com/office/drawing/2014/main" id="{D3EBF480-DF39-EF6E-FBAD-B41D62DC1DA0}"/>
              </a:ext>
            </a:extLst>
          </p:cNvPr>
          <p:cNvSpPr/>
          <p:nvPr/>
        </p:nvSpPr>
        <p:spPr>
          <a:xfrm>
            <a:off x="460540" y="1623718"/>
            <a:ext cx="484364" cy="640080"/>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bg1"/>
                </a:solidFill>
                <a:latin typeface="Abadi" panose="020B0604020104020204" pitchFamily="34" charset="0"/>
                <a:sym typeface="Fira Sans Extra Condensed"/>
              </a:rPr>
              <a:t>02</a:t>
            </a:r>
            <a:endParaRPr sz="2000" b="1" dirty="0">
              <a:solidFill>
                <a:schemeClr val="bg1"/>
              </a:solidFill>
              <a:latin typeface="Abadi" panose="020B0604020104020204" pitchFamily="34" charset="0"/>
              <a:sym typeface="Fira Sans Extra Condensed"/>
            </a:endParaRPr>
          </a:p>
        </p:txBody>
      </p:sp>
      <p:pic>
        <p:nvPicPr>
          <p:cNvPr id="6146" name="Picture 2">
            <a:extLst>
              <a:ext uri="{FF2B5EF4-FFF2-40B4-BE49-F238E27FC236}">
                <a16:creationId xmlns:a16="http://schemas.microsoft.com/office/drawing/2014/main" id="{BDD89A09-69D5-E75B-4A0D-974772F95842}"/>
              </a:ext>
            </a:extLst>
          </p:cNvPr>
          <p:cNvPicPr>
            <a:picLocks noChangeArrowheads="1"/>
          </p:cNvPicPr>
          <p:nvPr/>
        </p:nvPicPr>
        <p:blipFill rotWithShape="1">
          <a:blip r:embed="rId6">
            <a:extLst>
              <a:ext uri="{28A0092B-C50C-407E-A947-70E740481C1C}">
                <a14:useLocalDpi xmlns:a14="http://schemas.microsoft.com/office/drawing/2010/main" val="0"/>
              </a:ext>
            </a:extLst>
          </a:blip>
          <a:srcRect t="5378"/>
          <a:stretch/>
        </p:blipFill>
        <p:spPr bwMode="auto">
          <a:xfrm>
            <a:off x="487809" y="2941387"/>
            <a:ext cx="5377414" cy="308418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CB24F625-02B2-8682-CAB5-050753FDCFD7}"/>
              </a:ext>
            </a:extLst>
          </p:cNvPr>
          <p:cNvGrpSpPr/>
          <p:nvPr/>
        </p:nvGrpSpPr>
        <p:grpSpPr>
          <a:xfrm>
            <a:off x="6872611" y="1637209"/>
            <a:ext cx="4413001" cy="645799"/>
            <a:chOff x="6872611" y="1694202"/>
            <a:chExt cx="4413001" cy="645799"/>
          </a:xfrm>
        </p:grpSpPr>
        <p:sp>
          <p:nvSpPr>
            <p:cNvPr id="5" name="TextBox 4">
              <a:extLst>
                <a:ext uri="{FF2B5EF4-FFF2-40B4-BE49-F238E27FC236}">
                  <a16:creationId xmlns:a16="http://schemas.microsoft.com/office/drawing/2014/main" id="{09DB93DC-543A-2782-DBB0-54AA8679D653}"/>
                </a:ext>
              </a:extLst>
            </p:cNvPr>
            <p:cNvSpPr txBox="1"/>
            <p:nvPr/>
          </p:nvSpPr>
          <p:spPr>
            <a:xfrm>
              <a:off x="6872611" y="1699921"/>
              <a:ext cx="4413001" cy="64008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vl2pPr lvl="1">
                <a:defRPr b="0"/>
              </a:lvl2pPr>
            </a:lstStyle>
            <a:p>
              <a:pPr lvl="1"/>
              <a:r>
                <a:rPr lang="en-US" dirty="0">
                  <a:latin typeface="Abadi" panose="020B0604020104020204" pitchFamily="34" charset="0"/>
                </a:rPr>
                <a:t>A </a:t>
              </a:r>
              <a:r>
                <a:rPr lang="en-US" b="1" dirty="0">
                  <a:solidFill>
                    <a:srgbClr val="C00000"/>
                  </a:solidFill>
                  <a:latin typeface="Abadi" panose="020B0604020104020204" pitchFamily="34" charset="0"/>
                </a:rPr>
                <a:t>line chart </a:t>
              </a:r>
              <a:r>
                <a:rPr lang="en-US" dirty="0">
                  <a:latin typeface="Abadi" panose="020B0604020104020204" pitchFamily="34" charset="0"/>
                </a:rPr>
                <a:t>was used to track the average success rate over time</a:t>
              </a:r>
            </a:p>
          </p:txBody>
        </p:sp>
        <p:sp>
          <p:nvSpPr>
            <p:cNvPr id="3" name="Google Shape;1540;p43">
              <a:extLst>
                <a:ext uri="{FF2B5EF4-FFF2-40B4-BE49-F238E27FC236}">
                  <a16:creationId xmlns:a16="http://schemas.microsoft.com/office/drawing/2014/main" id="{95C07856-4F29-33F8-93A7-75AA240BB144}"/>
                </a:ext>
              </a:extLst>
            </p:cNvPr>
            <p:cNvSpPr/>
            <p:nvPr/>
          </p:nvSpPr>
          <p:spPr>
            <a:xfrm>
              <a:off x="6872611" y="1694202"/>
              <a:ext cx="484364" cy="640080"/>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bg1"/>
                  </a:solidFill>
                  <a:latin typeface="Abadi" panose="020B0604020104020204" pitchFamily="34" charset="0"/>
                  <a:sym typeface="Fira Sans Extra Condensed"/>
                </a:rPr>
                <a:t>03</a:t>
              </a:r>
              <a:endParaRPr sz="2000" b="1" dirty="0">
                <a:solidFill>
                  <a:schemeClr val="bg1"/>
                </a:solidFill>
                <a:latin typeface="Abadi" panose="020B0604020104020204" pitchFamily="34" charset="0"/>
                <a:sym typeface="Fira Sans Extra Condensed"/>
              </a:endParaRPr>
            </a:p>
          </p:txBody>
        </p:sp>
      </p:grpSp>
      <p:pic>
        <p:nvPicPr>
          <p:cNvPr id="6148" name="Picture 4">
            <a:extLst>
              <a:ext uri="{FF2B5EF4-FFF2-40B4-BE49-F238E27FC236}">
                <a16:creationId xmlns:a16="http://schemas.microsoft.com/office/drawing/2014/main" id="{4734719F-7099-6A5C-DD4C-75EC0C62F4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715" b="1903"/>
          <a:stretch/>
        </p:blipFill>
        <p:spPr bwMode="auto">
          <a:xfrm>
            <a:off x="6872611" y="2890254"/>
            <a:ext cx="4413000" cy="30954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A4AD7E9-84CE-66C3-5DC5-7630B53B15A6}"/>
              </a:ext>
            </a:extLst>
          </p:cNvPr>
          <p:cNvSpPr txBox="1"/>
          <p:nvPr/>
        </p:nvSpPr>
        <p:spPr>
          <a:xfrm>
            <a:off x="6976763" y="2613079"/>
            <a:ext cx="3354944" cy="323165"/>
          </a:xfrm>
          <a:prstGeom prst="rect">
            <a:avLst/>
          </a:prstGeom>
          <a:noFill/>
        </p:spPr>
        <p:txBody>
          <a:bodyPr wrap="square" lIns="0" bIns="0">
            <a:spAutoFit/>
          </a:bodyPr>
          <a:lstStyle/>
          <a:p>
            <a:pPr>
              <a:spcBef>
                <a:spcPts val="1400"/>
              </a:spcBef>
            </a:pPr>
            <a:r>
              <a:rPr lang="en-US" dirty="0">
                <a:solidFill>
                  <a:srgbClr val="0B49CB"/>
                </a:solidFill>
                <a:latin typeface="Abadi"/>
              </a:rPr>
              <a:t>Average Launch Success Trend</a:t>
            </a:r>
          </a:p>
        </p:txBody>
      </p:sp>
    </p:spTree>
    <p:extLst>
      <p:ext uri="{BB962C8B-B14F-4D97-AF65-F5344CB8AC3E}">
        <p14:creationId xmlns:p14="http://schemas.microsoft.com/office/powerpoint/2010/main" val="273465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F69DC87-1172-D8F3-83E3-014E6CBB303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2B5D3B-3606-4FD5-A1E0-FA1AB21DA30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0D65C585-0333-3720-A9D7-AB5B925807D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17" name="Google Shape;875;p31">
            <a:extLst>
              <a:ext uri="{FF2B5EF4-FFF2-40B4-BE49-F238E27FC236}">
                <a16:creationId xmlns:a16="http://schemas.microsoft.com/office/drawing/2014/main" id="{B4440200-2D1F-70EC-0DA0-04AF907C6C97}"/>
              </a:ext>
            </a:extLst>
          </p:cNvPr>
          <p:cNvSpPr/>
          <p:nvPr/>
        </p:nvSpPr>
        <p:spPr>
          <a:xfrm>
            <a:off x="0" y="6333151"/>
            <a:ext cx="487809" cy="524850"/>
          </a:xfrm>
          <a:custGeom>
            <a:avLst/>
            <a:gdLst/>
            <a:ahLst/>
            <a:cxnLst/>
            <a:rect l="l" t="t" r="r" b="b"/>
            <a:pathLst>
              <a:path w="65378" h="21730" extrusionOk="0">
                <a:moveTo>
                  <a:pt x="1" y="1"/>
                </a:moveTo>
                <a:lnTo>
                  <a:pt x="1" y="21730"/>
                </a:lnTo>
                <a:lnTo>
                  <a:pt x="65378" y="21730"/>
                </a:lnTo>
                <a:lnTo>
                  <a:pt x="65378" y="1"/>
                </a:lnTo>
                <a:close/>
              </a:path>
            </a:pathLst>
          </a:custGeom>
          <a:solidFill>
            <a:srgbClr val="0B49CB"/>
          </a:solid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4" name="Picture 13" descr="A cat silhouette in a circle&#10;&#10;Description automatically generated">
            <a:extLst>
              <a:ext uri="{FF2B5EF4-FFF2-40B4-BE49-F238E27FC236}">
                <a16:creationId xmlns:a16="http://schemas.microsoft.com/office/drawing/2014/main" id="{D659FC7F-9CF0-4E69-487B-D4A555A16CCC}"/>
              </a:ext>
            </a:extLst>
          </p:cNvPr>
          <p:cNvPicPr>
            <a:picLocks noChangeAspect="1"/>
          </p:cNvPicPr>
          <p:nvPr/>
        </p:nvPicPr>
        <p:blipFill>
          <a:blip r:embed="rId4"/>
          <a:stretch>
            <a:fillRect/>
          </a:stretch>
        </p:blipFill>
        <p:spPr>
          <a:xfrm>
            <a:off x="32009" y="6383681"/>
            <a:ext cx="423789" cy="423789"/>
          </a:xfrm>
          <a:prstGeom prst="rect">
            <a:avLst/>
          </a:prstGeom>
        </p:spPr>
      </p:pic>
      <p:sp>
        <p:nvSpPr>
          <p:cNvPr id="19" name="Google Shape;876;p31">
            <a:extLst>
              <a:ext uri="{FF2B5EF4-FFF2-40B4-BE49-F238E27FC236}">
                <a16:creationId xmlns:a16="http://schemas.microsoft.com/office/drawing/2014/main" id="{E23B4354-EE43-16C6-66C2-0479481C1F71}"/>
              </a:ext>
            </a:extLst>
          </p:cNvPr>
          <p:cNvSpPr/>
          <p:nvPr/>
        </p:nvSpPr>
        <p:spPr>
          <a:xfrm rot="5400000">
            <a:off x="4963266" y="1857694"/>
            <a:ext cx="524848" cy="9475766"/>
          </a:xfrm>
          <a:prstGeom prst="round2SameRect">
            <a:avLst>
              <a:gd name="adj1" fmla="val 50000"/>
              <a:gd name="adj2" fmla="val 0"/>
            </a:avLst>
          </a:prstGeom>
          <a:solidFill>
            <a:srgbClr val="1C7DDB"/>
          </a:solidFill>
          <a:ln>
            <a:solidFill>
              <a:srgbClr val="1C7DDB"/>
            </a:solidFill>
          </a:ln>
        </p:spPr>
        <p:txBody>
          <a:bodyPr spcFirstLastPara="1" vert="vert270" wrap="square" lIns="91425" tIns="91425" rIns="91425" bIns="91425" anchor="ctr" anchorCtr="0">
            <a:noAutofit/>
          </a:bodyPr>
          <a:lstStyle/>
          <a:p>
            <a:endParaRPr lang="en-US" sz="1800" dirty="0">
              <a:solidFill>
                <a:srgbClr val="EEEEEE"/>
              </a:solidFill>
              <a:latin typeface="Abadi" panose="020B0604020104020204" pitchFamily="34" charset="0"/>
            </a:endParaRPr>
          </a:p>
          <a:p>
            <a:r>
              <a:rPr lang="en-US" sz="1800" dirty="0">
                <a:solidFill>
                  <a:srgbClr val="EEEEEE"/>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https://github.com/NelbaBarreto/applied-data-science-capstone/blob/main/4_jupyter-labs-eda-sql-coursera_sqllite.ipynb</a:t>
            </a:r>
            <a:endParaRPr lang="en-US" sz="1800" dirty="0">
              <a:solidFill>
                <a:srgbClr val="EEEEEE"/>
              </a:solidFill>
              <a:latin typeface="Abadi" panose="020B0604020104020204" pitchFamily="34" charset="0"/>
            </a:endParaRPr>
          </a:p>
          <a:p>
            <a:pPr marL="0" lvl="0" indent="0" algn="l" rtl="0">
              <a:spcBef>
                <a:spcPts val="0"/>
              </a:spcBef>
              <a:spcAft>
                <a:spcPts val="0"/>
              </a:spcAft>
              <a:buNone/>
            </a:pPr>
            <a:endParaRPr dirty="0">
              <a:solidFill>
                <a:srgbClr val="EEEEEE"/>
              </a:solidFill>
            </a:endParaRPr>
          </a:p>
        </p:txBody>
      </p:sp>
      <p:sp>
        <p:nvSpPr>
          <p:cNvPr id="13" name="Google Shape;1525;p43">
            <a:extLst>
              <a:ext uri="{FF2B5EF4-FFF2-40B4-BE49-F238E27FC236}">
                <a16:creationId xmlns:a16="http://schemas.microsoft.com/office/drawing/2014/main" id="{B254C6B0-43C9-6117-73BA-8D69D2E3649B}"/>
              </a:ext>
            </a:extLst>
          </p:cNvPr>
          <p:cNvSpPr/>
          <p:nvPr/>
        </p:nvSpPr>
        <p:spPr>
          <a:xfrm>
            <a:off x="1329442" y="4384479"/>
            <a:ext cx="2342400"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rgbClr val="000000"/>
              </a:buClr>
              <a:buSzPts val="1100"/>
              <a:buFont typeface="Arial"/>
              <a:buNone/>
            </a:pPr>
            <a:endParaRPr lang="en-US" sz="1200" dirty="0">
              <a:solidFill>
                <a:srgbClr val="000000"/>
              </a:solidFill>
              <a:latin typeface="Roboto"/>
              <a:ea typeface="Roboto"/>
              <a:cs typeface="Roboto"/>
              <a:sym typeface="Roboto"/>
            </a:endParaRPr>
          </a:p>
        </p:txBody>
      </p:sp>
      <p:graphicFrame>
        <p:nvGraphicFramePr>
          <p:cNvPr id="12" name="Table 11">
            <a:extLst>
              <a:ext uri="{FF2B5EF4-FFF2-40B4-BE49-F238E27FC236}">
                <a16:creationId xmlns:a16="http://schemas.microsoft.com/office/drawing/2014/main" id="{6BF82ACE-77CB-5190-12DA-742765F15826}"/>
              </a:ext>
            </a:extLst>
          </p:cNvPr>
          <p:cNvGraphicFramePr>
            <a:graphicFrameLocks noGrp="1"/>
          </p:cNvGraphicFramePr>
          <p:nvPr>
            <p:extLst>
              <p:ext uri="{D42A27DB-BD31-4B8C-83A1-F6EECF244321}">
                <p14:modId xmlns:p14="http://schemas.microsoft.com/office/powerpoint/2010/main" val="3010387452"/>
              </p:ext>
            </p:extLst>
          </p:nvPr>
        </p:nvGraphicFramePr>
        <p:xfrm>
          <a:off x="770011" y="1943952"/>
          <a:ext cx="10515600" cy="4318703"/>
        </p:xfrm>
        <a:graphic>
          <a:graphicData uri="http://schemas.openxmlformats.org/drawingml/2006/table">
            <a:tbl>
              <a:tblPr firstRow="1" firstCol="1" bandRow="1"/>
              <a:tblGrid>
                <a:gridCol w="5257195">
                  <a:extLst>
                    <a:ext uri="{9D8B030D-6E8A-4147-A177-3AD203B41FA5}">
                      <a16:colId xmlns:a16="http://schemas.microsoft.com/office/drawing/2014/main" val="3773840234"/>
                    </a:ext>
                  </a:extLst>
                </a:gridCol>
                <a:gridCol w="5258405">
                  <a:extLst>
                    <a:ext uri="{9D8B030D-6E8A-4147-A177-3AD203B41FA5}">
                      <a16:colId xmlns:a16="http://schemas.microsoft.com/office/drawing/2014/main" val="1724262214"/>
                    </a:ext>
                  </a:extLst>
                </a:gridCol>
              </a:tblGrid>
              <a:tr h="574296">
                <a:tc>
                  <a:txBody>
                    <a:bodyPr/>
                    <a:lstStyle/>
                    <a:p>
                      <a:pPr marL="0" marR="0">
                        <a:lnSpc>
                          <a:spcPct val="107000"/>
                        </a:lnSpc>
                        <a:spcBef>
                          <a:spcPts val="0"/>
                        </a:spcBef>
                        <a:spcAft>
                          <a:spcPts val="0"/>
                        </a:spcAft>
                      </a:pPr>
                      <a:r>
                        <a:rPr lang="en-US" sz="1700" kern="100" dirty="0">
                          <a:effectLst/>
                          <a:latin typeface="Abadi" panose="020B0604020104020204" pitchFamily="34" charset="0"/>
                          <a:ea typeface="Calibri" panose="020F0502020204030204" pitchFamily="34" charset="0"/>
                          <a:cs typeface="Times New Roman" panose="02020603050405020304" pitchFamily="18" charset="0"/>
                        </a:rPr>
                        <a:t>The names of the unique launch sites in the space mission</a:t>
                      </a:r>
                    </a:p>
                  </a:txBody>
                  <a:tcPr marL="68580" marR="68580" marT="0" marB="0" anchor="ctr">
                    <a:lnL w="38100" cap="flat" cmpd="sng" algn="ctr">
                      <a:solidFill>
                        <a:srgbClr val="0B49CB"/>
                      </a:solidFill>
                      <a:prstDash val="solid"/>
                      <a:round/>
                      <a:headEnd type="none" w="med" len="med"/>
                      <a:tailEnd type="none" w="med" len="med"/>
                    </a:lnL>
                    <a:lnR w="38100" cap="flat" cmpd="sng" algn="ctr">
                      <a:solidFill>
                        <a:srgbClr val="0B49CB"/>
                      </a:solidFill>
                      <a:prstDash val="solid"/>
                      <a:round/>
                      <a:headEnd type="none" w="med" len="med"/>
                      <a:tailEnd type="none" w="med" len="med"/>
                    </a:lnR>
                    <a:lnT>
                      <a:noFill/>
                    </a:lnT>
                    <a:lnB>
                      <a:noFill/>
                    </a:lnB>
                    <a:noFill/>
                  </a:tcPr>
                </a:tc>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The names of the boosters which have success in drone ship and have payload mass greater than 4000 but less than 6000</a:t>
                      </a:r>
                    </a:p>
                  </a:txBody>
                  <a:tcPr marL="68580" marR="68580" marT="0" marB="0">
                    <a:lnL w="38100" cap="flat" cmpd="sng" algn="ctr">
                      <a:solidFill>
                        <a:srgbClr val="0B49CB"/>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320837182"/>
                  </a:ext>
                </a:extLst>
              </a:tr>
              <a:tr h="185700">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79999">
                <a:tc>
                  <a:txBody>
                    <a:bodyPr/>
                    <a:lstStyle/>
                    <a:p>
                      <a:pPr marL="0" marR="0">
                        <a:lnSpc>
                          <a:spcPct val="107000"/>
                        </a:lnSpc>
                        <a:spcBef>
                          <a:spcPts val="0"/>
                        </a:spcBef>
                        <a:spcAft>
                          <a:spcPts val="0"/>
                        </a:spcAft>
                      </a:pPr>
                      <a:r>
                        <a:rPr lang="en-US" sz="1700" kern="100" dirty="0">
                          <a:effectLst/>
                          <a:latin typeface="Abadi" panose="020B0604020104020204" pitchFamily="34" charset="0"/>
                          <a:ea typeface="Calibri" panose="020F0502020204030204" pitchFamily="34" charset="0"/>
                          <a:cs typeface="Times New Roman" panose="02020603050405020304" pitchFamily="18" charset="0"/>
                        </a:rPr>
                        <a:t>5 records where launch sites begin with the string ‘CCA’</a:t>
                      </a:r>
                    </a:p>
                  </a:txBody>
                  <a:tcPr marL="68580" marR="68580" marT="0" marB="0" anchor="ctr">
                    <a:lnL w="38100" cap="flat" cmpd="sng" algn="ctr">
                      <a:solidFill>
                        <a:srgbClr val="1C7DDB"/>
                      </a:solidFill>
                      <a:prstDash val="solid"/>
                      <a:round/>
                      <a:headEnd type="none" w="med" len="med"/>
                      <a:tailEnd type="none" w="med" len="med"/>
                    </a:lnL>
                    <a:lnR w="38100" cap="flat" cmpd="sng" algn="ctr">
                      <a:solidFill>
                        <a:srgbClr val="1C7DDB"/>
                      </a:solidFill>
                      <a:prstDash val="solid"/>
                      <a:round/>
                      <a:headEnd type="none" w="med" len="med"/>
                      <a:tailEnd type="none" w="med" len="med"/>
                    </a:lnR>
                    <a:lnT>
                      <a:noFill/>
                    </a:lnT>
                    <a:lnB>
                      <a:noFill/>
                    </a:lnB>
                    <a:noFill/>
                  </a:tcPr>
                </a:tc>
                <a:tc>
                  <a:txBody>
                    <a:bodyPr/>
                    <a:lstStyle/>
                    <a:p>
                      <a:pPr marL="0" marR="0">
                        <a:lnSpc>
                          <a:spcPct val="107000"/>
                        </a:lnSpc>
                        <a:spcBef>
                          <a:spcPts val="0"/>
                        </a:spcBef>
                        <a:spcAft>
                          <a:spcPts val="0"/>
                        </a:spcAft>
                      </a:pPr>
                      <a:r>
                        <a:rPr lang="en-US" sz="1700" kern="100" dirty="0">
                          <a:effectLst/>
                          <a:latin typeface="Abadi" panose="020B0604020104020204" pitchFamily="34" charset="0"/>
                          <a:ea typeface="Calibri" panose="020F0502020204030204" pitchFamily="34" charset="0"/>
                          <a:cs typeface="Times New Roman" panose="02020603050405020304" pitchFamily="18" charset="0"/>
                        </a:rPr>
                        <a:t>The total number of successful and failure mission outcomes</a:t>
                      </a:r>
                    </a:p>
                  </a:txBody>
                  <a:tcPr marL="68580" marR="68580" marT="0" marB="0">
                    <a:lnL w="38100" cap="flat" cmpd="sng" algn="ctr">
                      <a:solidFill>
                        <a:srgbClr val="1C7DDB"/>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630852476"/>
                  </a:ext>
                </a:extLst>
              </a:tr>
              <a:tr h="185700">
                <a:tc>
                  <a:txBody>
                    <a:bodyPr/>
                    <a:lstStyle/>
                    <a:p>
                      <a:pPr marL="0" marR="0">
                        <a:lnSpc>
                          <a:spcPct val="107000"/>
                        </a:lnSpc>
                        <a:spcBef>
                          <a:spcPts val="0"/>
                        </a:spcBef>
                        <a:spcAft>
                          <a:spcPts val="0"/>
                        </a:spcAft>
                      </a:pPr>
                      <a:r>
                        <a:rPr lang="en-US" sz="1700" kern="100" dirty="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tc>
                  <a:txBody>
                    <a:bodyPr/>
                    <a:lstStyle/>
                    <a:p>
                      <a:pPr marL="0" marR="0">
                        <a:lnSpc>
                          <a:spcPct val="107000"/>
                        </a:lnSpc>
                        <a:spcBef>
                          <a:spcPts val="0"/>
                        </a:spcBef>
                        <a:spcAft>
                          <a:spcPts val="0"/>
                        </a:spcAft>
                      </a:pPr>
                      <a:r>
                        <a:rPr lang="en-US" sz="1700" kern="100" dirty="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097684780"/>
                  </a:ext>
                </a:extLst>
              </a:tr>
              <a:tr h="379999">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The total payload mass carried by boosters launched by Nasa (CRS)</a:t>
                      </a:r>
                    </a:p>
                  </a:txBody>
                  <a:tcPr marL="68580" marR="68580" marT="0" marB="0">
                    <a:lnL w="38100" cap="flat" cmpd="sng" algn="ctr">
                      <a:solidFill>
                        <a:srgbClr val="0B49CB"/>
                      </a:solidFill>
                      <a:prstDash val="solid"/>
                      <a:round/>
                      <a:headEnd type="none" w="med" len="med"/>
                      <a:tailEnd type="none" w="med" len="med"/>
                    </a:lnL>
                    <a:lnR w="38100" cap="flat" cmpd="sng" algn="ctr">
                      <a:solidFill>
                        <a:srgbClr val="0B49CB"/>
                      </a:solidFill>
                      <a:prstDash val="solid"/>
                      <a:round/>
                      <a:headEnd type="none" w="med" len="med"/>
                      <a:tailEnd type="none" w="med" len="med"/>
                    </a:lnR>
                    <a:lnT>
                      <a:noFill/>
                    </a:lnT>
                    <a:lnB>
                      <a:noFill/>
                    </a:lnB>
                    <a:noFill/>
                  </a:tcPr>
                </a:tc>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The names of the booster_versions which have carried the maximum payload mass</a:t>
                      </a:r>
                    </a:p>
                  </a:txBody>
                  <a:tcPr marL="68580" marR="68580" marT="0" marB="0">
                    <a:lnL w="38100" cap="flat" cmpd="sng" algn="ctr">
                      <a:solidFill>
                        <a:srgbClr val="0B49CB"/>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971413045"/>
                  </a:ext>
                </a:extLst>
              </a:tr>
              <a:tr h="185700">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1361343398"/>
                  </a:ext>
                </a:extLst>
              </a:tr>
              <a:tr h="379999">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The average payload mass carried by booster version F9 v1.1</a:t>
                      </a:r>
                    </a:p>
                  </a:txBody>
                  <a:tcPr marL="68580" marR="68580" marT="0" marB="0">
                    <a:lnL w="38100" cap="flat" cmpd="sng" algn="ctr">
                      <a:solidFill>
                        <a:srgbClr val="1C7DDB"/>
                      </a:solidFill>
                      <a:prstDash val="solid"/>
                      <a:round/>
                      <a:headEnd type="none" w="med" len="med"/>
                      <a:tailEnd type="none" w="med" len="med"/>
                    </a:lnL>
                    <a:lnR w="38100" cap="flat" cmpd="sng" algn="ctr">
                      <a:solidFill>
                        <a:srgbClr val="1C7DDB"/>
                      </a:solidFill>
                      <a:prstDash val="solid"/>
                      <a:round/>
                      <a:headEnd type="none" w="med" len="med"/>
                      <a:tailEnd type="none" w="med" len="med"/>
                    </a:lnR>
                    <a:lnT>
                      <a:noFill/>
                    </a:lnT>
                    <a:lnB>
                      <a:noFill/>
                    </a:lnB>
                    <a:noFill/>
                  </a:tcPr>
                </a:tc>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The date when the first successful landing outcome in group pad was achieved</a:t>
                      </a:r>
                    </a:p>
                  </a:txBody>
                  <a:tcPr marL="68580" marR="68580" marT="0" marB="0">
                    <a:lnL w="38100" cap="flat" cmpd="sng" algn="ctr">
                      <a:solidFill>
                        <a:srgbClr val="1C7DDB"/>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225237347"/>
                  </a:ext>
                </a:extLst>
              </a:tr>
              <a:tr h="185700">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724012916"/>
                  </a:ext>
                </a:extLst>
              </a:tr>
              <a:tr h="597681">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The month names, failure landing_outcomes in drone ship, booster versions and launch_site for the months in year 2015</a:t>
                      </a:r>
                    </a:p>
                  </a:txBody>
                  <a:tcPr marL="68580" marR="68580" marT="0" marB="0">
                    <a:lnL w="38100" cap="flat" cmpd="sng" algn="ctr">
                      <a:solidFill>
                        <a:srgbClr val="0B49CB"/>
                      </a:solidFill>
                      <a:prstDash val="solid"/>
                      <a:round/>
                      <a:headEnd type="none" w="med" len="med"/>
                      <a:tailEnd type="none" w="med" len="med"/>
                    </a:lnL>
                    <a:lnR w="38100" cap="flat" cmpd="sng" algn="ctr">
                      <a:solidFill>
                        <a:srgbClr val="0B49CB"/>
                      </a:solidFill>
                      <a:prstDash val="solid"/>
                      <a:round/>
                      <a:headEnd type="none" w="med" len="med"/>
                      <a:tailEnd type="none" w="med" len="med"/>
                    </a:lnR>
                    <a:lnT>
                      <a:noFill/>
                    </a:lnT>
                    <a:lnB>
                      <a:noFill/>
                    </a:lnB>
                    <a:noFill/>
                  </a:tcPr>
                </a:tc>
                <a:tc>
                  <a:txBody>
                    <a:bodyPr/>
                    <a:lstStyle/>
                    <a:p>
                      <a:pPr marL="0" marR="0">
                        <a:lnSpc>
                          <a:spcPct val="107000"/>
                        </a:lnSpc>
                        <a:spcBef>
                          <a:spcPts val="0"/>
                        </a:spcBef>
                        <a:spcAft>
                          <a:spcPts val="0"/>
                        </a:spcAft>
                      </a:pPr>
                      <a:r>
                        <a:rPr lang="en-US" sz="1700" kern="100" dirty="0">
                          <a:effectLst/>
                          <a:latin typeface="Abadi" panose="020B0604020104020204" pitchFamily="34" charset="0"/>
                          <a:ea typeface="Calibri" panose="020F0502020204030204" pitchFamily="34" charset="0"/>
                          <a:cs typeface="Times New Roman" panose="02020603050405020304" pitchFamily="18" charset="0"/>
                        </a:rPr>
                        <a:t>The ranking of the count of landing outcomes between the date 2010-06-04 and 2017-03-20, in descending order</a:t>
                      </a:r>
                    </a:p>
                  </a:txBody>
                  <a:tcPr marL="68580" marR="68580" marT="0" marB="0">
                    <a:lnL w="38100" cap="flat" cmpd="sng" algn="ctr">
                      <a:solidFill>
                        <a:srgbClr val="0B49CB"/>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388510336"/>
                  </a:ext>
                </a:extLst>
              </a:tr>
            </a:tbl>
          </a:graphicData>
        </a:graphic>
      </p:graphicFrame>
      <p:sp>
        <p:nvSpPr>
          <p:cNvPr id="16" name="Content Placeholder 4">
            <a:extLst>
              <a:ext uri="{FF2B5EF4-FFF2-40B4-BE49-F238E27FC236}">
                <a16:creationId xmlns:a16="http://schemas.microsoft.com/office/drawing/2014/main" id="{030337E5-C080-3C3D-849E-08EDDF3F03AB}"/>
              </a:ext>
            </a:extLst>
          </p:cNvPr>
          <p:cNvSpPr txBox="1">
            <a:spLocks/>
          </p:cNvSpPr>
          <p:nvPr/>
        </p:nvSpPr>
        <p:spPr>
          <a:xfrm>
            <a:off x="770011" y="1324405"/>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20" name="TextBox 19">
            <a:extLst>
              <a:ext uri="{FF2B5EF4-FFF2-40B4-BE49-F238E27FC236}">
                <a16:creationId xmlns:a16="http://schemas.microsoft.com/office/drawing/2014/main" id="{1B6081FF-CD8F-8072-2220-5E70E5A0B1CF}"/>
              </a:ext>
            </a:extLst>
          </p:cNvPr>
          <p:cNvSpPr txBox="1"/>
          <p:nvPr/>
        </p:nvSpPr>
        <p:spPr>
          <a:xfrm>
            <a:off x="770011" y="1462760"/>
            <a:ext cx="7730522" cy="430887"/>
          </a:xfrm>
          <a:prstGeom prst="rect">
            <a:avLst/>
          </a:prstGeom>
          <a:noFill/>
        </p:spPr>
        <p:txBody>
          <a:bodyPr wrap="square" lIns="0">
            <a:spAutoFit/>
          </a:bodyPr>
          <a:lstStyle/>
          <a:p>
            <a:pPr>
              <a:spcBef>
                <a:spcPts val="1400"/>
              </a:spcBef>
            </a:pPr>
            <a:r>
              <a:rPr lang="en-US" sz="2200" dirty="0">
                <a:solidFill>
                  <a:srgbClr val="0B49CB"/>
                </a:solidFill>
                <a:latin typeface="Abadi"/>
              </a:rPr>
              <a:t>The following information was obtained through SQL queries:</a:t>
            </a:r>
          </a:p>
        </p:txBody>
      </p:sp>
    </p:spTree>
    <p:extLst>
      <p:ext uri="{BB962C8B-B14F-4D97-AF65-F5344CB8AC3E}">
        <p14:creationId xmlns:p14="http://schemas.microsoft.com/office/powerpoint/2010/main" val="3169990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1724875-29A5-D345-6CCD-ACB013C1D73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DCB636-67AC-D3CF-D01D-A6259FBD71E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DB4C0784-92BD-DB3E-9AA1-D4FD80943E4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17" name="Google Shape;875;p31">
            <a:extLst>
              <a:ext uri="{FF2B5EF4-FFF2-40B4-BE49-F238E27FC236}">
                <a16:creationId xmlns:a16="http://schemas.microsoft.com/office/drawing/2014/main" id="{412F2A34-22B2-75ED-728A-878A5C6D1885}"/>
              </a:ext>
            </a:extLst>
          </p:cNvPr>
          <p:cNvSpPr/>
          <p:nvPr/>
        </p:nvSpPr>
        <p:spPr>
          <a:xfrm>
            <a:off x="0" y="6333151"/>
            <a:ext cx="487809" cy="524850"/>
          </a:xfrm>
          <a:custGeom>
            <a:avLst/>
            <a:gdLst/>
            <a:ahLst/>
            <a:cxnLst/>
            <a:rect l="l" t="t" r="r" b="b"/>
            <a:pathLst>
              <a:path w="65378" h="21730" extrusionOk="0">
                <a:moveTo>
                  <a:pt x="1" y="1"/>
                </a:moveTo>
                <a:lnTo>
                  <a:pt x="1" y="21730"/>
                </a:lnTo>
                <a:lnTo>
                  <a:pt x="65378" y="21730"/>
                </a:lnTo>
                <a:lnTo>
                  <a:pt x="65378" y="1"/>
                </a:lnTo>
                <a:close/>
              </a:path>
            </a:pathLst>
          </a:custGeom>
          <a:solidFill>
            <a:srgbClr val="0B49CB"/>
          </a:solid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4" name="Picture 13" descr="A cat silhouette in a circle&#10;&#10;Description automatically generated">
            <a:extLst>
              <a:ext uri="{FF2B5EF4-FFF2-40B4-BE49-F238E27FC236}">
                <a16:creationId xmlns:a16="http://schemas.microsoft.com/office/drawing/2014/main" id="{1431813F-61B9-1290-A07B-DBC7F7408B87}"/>
              </a:ext>
            </a:extLst>
          </p:cNvPr>
          <p:cNvPicPr>
            <a:picLocks noChangeAspect="1"/>
          </p:cNvPicPr>
          <p:nvPr/>
        </p:nvPicPr>
        <p:blipFill>
          <a:blip r:embed="rId4"/>
          <a:stretch>
            <a:fillRect/>
          </a:stretch>
        </p:blipFill>
        <p:spPr>
          <a:xfrm>
            <a:off x="32009" y="6383681"/>
            <a:ext cx="423789" cy="423789"/>
          </a:xfrm>
          <a:prstGeom prst="rect">
            <a:avLst/>
          </a:prstGeom>
        </p:spPr>
      </p:pic>
      <p:sp>
        <p:nvSpPr>
          <p:cNvPr id="19" name="Google Shape;876;p31">
            <a:extLst>
              <a:ext uri="{FF2B5EF4-FFF2-40B4-BE49-F238E27FC236}">
                <a16:creationId xmlns:a16="http://schemas.microsoft.com/office/drawing/2014/main" id="{1B4C68ED-130A-E053-6B51-B5816668FEB4}"/>
              </a:ext>
            </a:extLst>
          </p:cNvPr>
          <p:cNvSpPr/>
          <p:nvPr/>
        </p:nvSpPr>
        <p:spPr>
          <a:xfrm rot="5400000">
            <a:off x="3709249" y="3111713"/>
            <a:ext cx="524848" cy="6967728"/>
          </a:xfrm>
          <a:prstGeom prst="round2SameRect">
            <a:avLst>
              <a:gd name="adj1" fmla="val 50000"/>
              <a:gd name="adj2" fmla="val 0"/>
            </a:avLst>
          </a:prstGeom>
          <a:solidFill>
            <a:srgbClr val="1C7DDB"/>
          </a:solidFill>
          <a:ln>
            <a:solidFill>
              <a:srgbClr val="1C7DDB"/>
            </a:solidFill>
          </a:ln>
        </p:spPr>
        <p:txBody>
          <a:bodyPr spcFirstLastPara="1" vert="vert270" wrap="square" lIns="91425" tIns="91425" rIns="91425" bIns="91425" anchor="ctr" anchorCtr="0">
            <a:noAutofit/>
          </a:bodyPr>
          <a:lstStyle/>
          <a:p>
            <a:endParaRPr lang="en-US" sz="1800" dirty="0">
              <a:solidFill>
                <a:srgbClr val="EEEEEE"/>
              </a:solidFill>
              <a:latin typeface="Abadi" panose="020B0604020104020204" pitchFamily="34" charset="0"/>
            </a:endParaRPr>
          </a:p>
          <a:p>
            <a:r>
              <a:rPr lang="en-US" sz="1800" dirty="0">
                <a:solidFill>
                  <a:srgbClr val="EEEEEE"/>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https://github.com/NelbaBarreto/applied-data-science-capstone/blob/main/6_lab_jupyter_launch_site_location.ipynb</a:t>
            </a:r>
            <a:endParaRPr lang="en-US" sz="1800" dirty="0">
              <a:solidFill>
                <a:srgbClr val="EEEEEE"/>
              </a:solidFill>
              <a:latin typeface="Abadi" panose="020B0604020104020204" pitchFamily="34" charset="0"/>
            </a:endParaRPr>
          </a:p>
          <a:p>
            <a:pPr marL="0" lvl="0" indent="0" algn="l" rtl="0">
              <a:spcBef>
                <a:spcPts val="0"/>
              </a:spcBef>
              <a:spcAft>
                <a:spcPts val="0"/>
              </a:spcAft>
              <a:buNone/>
            </a:pPr>
            <a:endParaRPr dirty="0">
              <a:solidFill>
                <a:srgbClr val="EEEEEE"/>
              </a:solidFill>
            </a:endParaRPr>
          </a:p>
        </p:txBody>
      </p:sp>
      <p:grpSp>
        <p:nvGrpSpPr>
          <p:cNvPr id="38" name="Group 37">
            <a:extLst>
              <a:ext uri="{FF2B5EF4-FFF2-40B4-BE49-F238E27FC236}">
                <a16:creationId xmlns:a16="http://schemas.microsoft.com/office/drawing/2014/main" id="{69B21CF7-4E45-F06F-70F6-892B64AA90A1}"/>
              </a:ext>
            </a:extLst>
          </p:cNvPr>
          <p:cNvGrpSpPr/>
          <p:nvPr/>
        </p:nvGrpSpPr>
        <p:grpSpPr>
          <a:xfrm>
            <a:off x="9713978" y="1620585"/>
            <a:ext cx="1746066" cy="4088536"/>
            <a:chOff x="10363200" y="1396564"/>
            <a:chExt cx="1829948" cy="5487277"/>
          </a:xfrm>
        </p:grpSpPr>
        <p:pic>
          <p:nvPicPr>
            <p:cNvPr id="29" name="Picture 28">
              <a:extLst>
                <a:ext uri="{FF2B5EF4-FFF2-40B4-BE49-F238E27FC236}">
                  <a16:creationId xmlns:a16="http://schemas.microsoft.com/office/drawing/2014/main" id="{7CCB9F4E-970C-E471-6382-B2C0278AE847}"/>
                </a:ext>
              </a:extLst>
            </p:cNvPr>
            <p:cNvPicPr>
              <a:picLocks noChangeAspect="1"/>
            </p:cNvPicPr>
            <p:nvPr/>
          </p:nvPicPr>
          <p:blipFill>
            <a:blip r:embed="rId6"/>
            <a:stretch>
              <a:fillRect/>
            </a:stretch>
          </p:blipFill>
          <p:spPr>
            <a:xfrm>
              <a:off x="10363200" y="3225085"/>
              <a:ext cx="1828800" cy="1828800"/>
            </a:xfrm>
            <a:prstGeom prst="rect">
              <a:avLst/>
            </a:prstGeom>
          </p:spPr>
        </p:pic>
        <p:pic>
          <p:nvPicPr>
            <p:cNvPr id="33" name="Picture 32">
              <a:extLst>
                <a:ext uri="{FF2B5EF4-FFF2-40B4-BE49-F238E27FC236}">
                  <a16:creationId xmlns:a16="http://schemas.microsoft.com/office/drawing/2014/main" id="{F27976AF-CF12-92FA-5C57-A997B4845CF8}"/>
                </a:ext>
              </a:extLst>
            </p:cNvPr>
            <p:cNvPicPr>
              <a:picLocks noChangeAspect="1"/>
            </p:cNvPicPr>
            <p:nvPr/>
          </p:nvPicPr>
          <p:blipFill>
            <a:blip r:embed="rId7"/>
            <a:stretch>
              <a:fillRect/>
            </a:stretch>
          </p:blipFill>
          <p:spPr>
            <a:xfrm>
              <a:off x="10365372" y="5055041"/>
              <a:ext cx="1827776" cy="1828800"/>
            </a:xfrm>
            <a:prstGeom prst="rect">
              <a:avLst/>
            </a:prstGeom>
          </p:spPr>
        </p:pic>
        <p:pic>
          <p:nvPicPr>
            <p:cNvPr id="37" name="Picture 36">
              <a:extLst>
                <a:ext uri="{FF2B5EF4-FFF2-40B4-BE49-F238E27FC236}">
                  <a16:creationId xmlns:a16="http://schemas.microsoft.com/office/drawing/2014/main" id="{4E22804A-EEF3-BD03-6708-1AC63B1C4232}"/>
                </a:ext>
              </a:extLst>
            </p:cNvPr>
            <p:cNvPicPr>
              <a:picLocks noChangeAspect="1"/>
            </p:cNvPicPr>
            <p:nvPr/>
          </p:nvPicPr>
          <p:blipFill>
            <a:blip r:embed="rId8"/>
            <a:stretch>
              <a:fillRect/>
            </a:stretch>
          </p:blipFill>
          <p:spPr>
            <a:xfrm>
              <a:off x="10363255" y="1396564"/>
              <a:ext cx="1828800" cy="1828800"/>
            </a:xfrm>
            <a:prstGeom prst="rect">
              <a:avLst/>
            </a:prstGeom>
          </p:spPr>
        </p:pic>
      </p:grpSp>
      <p:grpSp>
        <p:nvGrpSpPr>
          <p:cNvPr id="63" name="Group 62">
            <a:extLst>
              <a:ext uri="{FF2B5EF4-FFF2-40B4-BE49-F238E27FC236}">
                <a16:creationId xmlns:a16="http://schemas.microsoft.com/office/drawing/2014/main" id="{8FC2F74D-EADC-F9C1-FE50-5C3B2D564C12}"/>
              </a:ext>
            </a:extLst>
          </p:cNvPr>
          <p:cNvGrpSpPr/>
          <p:nvPr/>
        </p:nvGrpSpPr>
        <p:grpSpPr>
          <a:xfrm>
            <a:off x="805994" y="2475727"/>
            <a:ext cx="8791204" cy="698100"/>
            <a:chOff x="729724" y="1614966"/>
            <a:chExt cx="8791204" cy="698100"/>
          </a:xfrm>
        </p:grpSpPr>
        <p:sp>
          <p:nvSpPr>
            <p:cNvPr id="22" name="Google Shape;477;p25">
              <a:extLst>
                <a:ext uri="{FF2B5EF4-FFF2-40B4-BE49-F238E27FC236}">
                  <a16:creationId xmlns:a16="http://schemas.microsoft.com/office/drawing/2014/main" id="{CD7AD841-2EC3-3908-7BAF-E79B924010BA}"/>
                </a:ext>
              </a:extLst>
            </p:cNvPr>
            <p:cNvSpPr/>
            <p:nvPr/>
          </p:nvSpPr>
          <p:spPr>
            <a:xfrm>
              <a:off x="729724" y="1614966"/>
              <a:ext cx="8791204" cy="698100"/>
            </a:xfrm>
            <a:prstGeom prst="roundRect">
              <a:avLst>
                <a:gd name="adj" fmla="val 50000"/>
              </a:avLst>
            </a:prstGeom>
            <a:solidFill>
              <a:srgbClr val="EEEEEE"/>
            </a:solidFill>
            <a:ln w="28575">
              <a:solidFill>
                <a:srgbClr val="0B49CB"/>
              </a:solidFill>
            </a:ln>
          </p:spPr>
          <p:txBody>
            <a:bodyPr spcFirstLastPara="1" wrap="square" lIns="91425" tIns="91425" rIns="91425" bIns="91425" anchor="ctr" anchorCtr="0">
              <a:noAutofit/>
            </a:bodyPr>
            <a:lstStyle/>
            <a:p>
              <a:pPr lvl="1"/>
              <a:r>
                <a:rPr lang="en-US" sz="2000" b="1" dirty="0">
                  <a:solidFill>
                    <a:srgbClr val="0B49CB"/>
                  </a:solidFill>
                  <a:latin typeface="Abadi" panose="020B0604020104020204" pitchFamily="34" charset="0"/>
                </a:rPr>
                <a:t>Markers</a:t>
              </a:r>
              <a:r>
                <a:rPr lang="en-US" sz="2000" b="0" i="0" dirty="0">
                  <a:solidFill>
                    <a:srgbClr val="0B49CB"/>
                  </a:solidFill>
                  <a:effectLst/>
                  <a:latin typeface="Abadi" panose="020B0604020104020204" pitchFamily="34" charset="0"/>
                </a:rPr>
                <a:t> were used to add a marker on specific coordinates, representing each launch site and each launch</a:t>
              </a:r>
              <a:endParaRPr lang="en-US" sz="2000" b="1" dirty="0">
                <a:solidFill>
                  <a:srgbClr val="0B49CB"/>
                </a:solidFill>
                <a:latin typeface="Abadi" panose="020B0604020104020204" pitchFamily="34" charset="0"/>
                <a:ea typeface="Fira Sans Extra Condensed"/>
                <a:cs typeface="Fira Sans Extra Condensed"/>
                <a:sym typeface="Fira Sans Extra Condensed"/>
              </a:endParaRPr>
            </a:p>
          </p:txBody>
        </p:sp>
        <p:grpSp>
          <p:nvGrpSpPr>
            <p:cNvPr id="39" name="Google Shape;515;p25">
              <a:extLst>
                <a:ext uri="{FF2B5EF4-FFF2-40B4-BE49-F238E27FC236}">
                  <a16:creationId xmlns:a16="http://schemas.microsoft.com/office/drawing/2014/main" id="{46619AEB-3C17-350C-A575-358E260472B6}"/>
                </a:ext>
              </a:extLst>
            </p:cNvPr>
            <p:cNvGrpSpPr/>
            <p:nvPr/>
          </p:nvGrpSpPr>
          <p:grpSpPr>
            <a:xfrm>
              <a:off x="942197" y="1802030"/>
              <a:ext cx="298169" cy="339253"/>
              <a:chOff x="1529350" y="258825"/>
              <a:chExt cx="423475" cy="481825"/>
            </a:xfrm>
            <a:solidFill>
              <a:srgbClr val="0B49CB"/>
            </a:solidFill>
          </p:grpSpPr>
          <p:sp>
            <p:nvSpPr>
              <p:cNvPr id="40" name="Google Shape;516;p25">
                <a:extLst>
                  <a:ext uri="{FF2B5EF4-FFF2-40B4-BE49-F238E27FC236}">
                    <a16:creationId xmlns:a16="http://schemas.microsoft.com/office/drawing/2014/main" id="{268BD5B3-F4E4-D3BB-EBDB-9C7B871B9336}"/>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p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1" name="Google Shape;517;p25">
                <a:extLst>
                  <a:ext uri="{FF2B5EF4-FFF2-40B4-BE49-F238E27FC236}">
                    <a16:creationId xmlns:a16="http://schemas.microsoft.com/office/drawing/2014/main" id="{A0D65F8A-B464-6FEC-80BD-9FFFFD8E108D}"/>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p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grpSp>
        <p:nvGrpSpPr>
          <p:cNvPr id="7168" name="Group 7167">
            <a:extLst>
              <a:ext uri="{FF2B5EF4-FFF2-40B4-BE49-F238E27FC236}">
                <a16:creationId xmlns:a16="http://schemas.microsoft.com/office/drawing/2014/main" id="{E6F25098-72A2-66BA-C7A7-7296808D60E8}"/>
              </a:ext>
            </a:extLst>
          </p:cNvPr>
          <p:cNvGrpSpPr/>
          <p:nvPr/>
        </p:nvGrpSpPr>
        <p:grpSpPr>
          <a:xfrm>
            <a:off x="805994" y="3321083"/>
            <a:ext cx="8791204" cy="698100"/>
            <a:chOff x="729724" y="2465584"/>
            <a:chExt cx="8791204" cy="698100"/>
          </a:xfrm>
        </p:grpSpPr>
        <p:sp>
          <p:nvSpPr>
            <p:cNvPr id="23" name="Google Shape;477;p25">
              <a:extLst>
                <a:ext uri="{FF2B5EF4-FFF2-40B4-BE49-F238E27FC236}">
                  <a16:creationId xmlns:a16="http://schemas.microsoft.com/office/drawing/2014/main" id="{E9D026A4-E7FE-3426-2A92-5B3DEA6EA858}"/>
                </a:ext>
              </a:extLst>
            </p:cNvPr>
            <p:cNvSpPr/>
            <p:nvPr/>
          </p:nvSpPr>
          <p:spPr>
            <a:xfrm>
              <a:off x="729724" y="2465584"/>
              <a:ext cx="8791204" cy="698100"/>
            </a:xfrm>
            <a:prstGeom prst="roundRect">
              <a:avLst>
                <a:gd name="adj" fmla="val 50000"/>
              </a:avLst>
            </a:prstGeom>
            <a:solidFill>
              <a:srgbClr val="0B49CB"/>
            </a:solidFill>
            <a:ln>
              <a:noFill/>
            </a:ln>
          </p:spPr>
          <p:txBody>
            <a:bodyPr spcFirstLastPara="1" wrap="square" lIns="91425" tIns="91425" rIns="91425" bIns="91425" anchor="ctr" anchorCtr="0">
              <a:noAutofit/>
            </a:bodyPr>
            <a:lstStyle/>
            <a:p>
              <a:pPr lvl="1"/>
              <a:r>
                <a:rPr lang="en-US" sz="2000" b="1" dirty="0">
                  <a:solidFill>
                    <a:srgbClr val="FFFFFF"/>
                  </a:solidFill>
                  <a:latin typeface="Abadi" panose="020B0604020104020204" pitchFamily="34" charset="0"/>
                </a:rPr>
                <a:t>Markers clusters </a:t>
              </a:r>
              <a:r>
                <a:rPr lang="en-US" sz="2000" dirty="0">
                  <a:solidFill>
                    <a:srgbClr val="FFFFFF"/>
                  </a:solidFill>
                  <a:latin typeface="Abadi" panose="020B0604020104020204" pitchFamily="34" charset="0"/>
                </a:rPr>
                <a:t>were used to group markers in each launching site</a:t>
              </a:r>
              <a:endParaRPr lang="en-US" sz="2000" dirty="0">
                <a:solidFill>
                  <a:srgbClr val="FFFFFF"/>
                </a:solidFill>
                <a:latin typeface="Abadi" panose="020B0604020104020204" pitchFamily="34" charset="0"/>
                <a:sym typeface="Fira Sans Extra Condensed"/>
              </a:endParaRPr>
            </a:p>
          </p:txBody>
        </p:sp>
        <p:grpSp>
          <p:nvGrpSpPr>
            <p:cNvPr id="62" name="Group 61">
              <a:extLst>
                <a:ext uri="{FF2B5EF4-FFF2-40B4-BE49-F238E27FC236}">
                  <a16:creationId xmlns:a16="http://schemas.microsoft.com/office/drawing/2014/main" id="{96D9DA03-DC10-FE8E-297C-EDB9F30FA821}"/>
                </a:ext>
              </a:extLst>
            </p:cNvPr>
            <p:cNvGrpSpPr/>
            <p:nvPr/>
          </p:nvGrpSpPr>
          <p:grpSpPr>
            <a:xfrm>
              <a:off x="942171" y="2610944"/>
              <a:ext cx="370877" cy="431838"/>
              <a:chOff x="839613" y="2539115"/>
              <a:chExt cx="370877" cy="431838"/>
            </a:xfrm>
          </p:grpSpPr>
          <p:grpSp>
            <p:nvGrpSpPr>
              <p:cNvPr id="48" name="Google Shape;515;p25">
                <a:extLst>
                  <a:ext uri="{FF2B5EF4-FFF2-40B4-BE49-F238E27FC236}">
                    <a16:creationId xmlns:a16="http://schemas.microsoft.com/office/drawing/2014/main" id="{96D29727-C187-387D-3070-88C8695577BC}"/>
                  </a:ext>
                </a:extLst>
              </p:cNvPr>
              <p:cNvGrpSpPr/>
              <p:nvPr/>
            </p:nvGrpSpPr>
            <p:grpSpPr>
              <a:xfrm>
                <a:off x="878667" y="2539115"/>
                <a:ext cx="182880" cy="182880"/>
                <a:chOff x="1529350" y="258825"/>
                <a:chExt cx="423475" cy="481825"/>
              </a:xfrm>
              <a:solidFill>
                <a:schemeClr val="bg1"/>
              </a:solidFill>
            </p:grpSpPr>
            <p:sp>
              <p:nvSpPr>
                <p:cNvPr id="49" name="Google Shape;516;p25">
                  <a:extLst>
                    <a:ext uri="{FF2B5EF4-FFF2-40B4-BE49-F238E27FC236}">
                      <a16:creationId xmlns:a16="http://schemas.microsoft.com/office/drawing/2014/main" id="{4D45466F-37F2-6F60-0BF1-C75C3711314D}"/>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0" name="Google Shape;517;p25">
                  <a:extLst>
                    <a:ext uri="{FF2B5EF4-FFF2-40B4-BE49-F238E27FC236}">
                      <a16:creationId xmlns:a16="http://schemas.microsoft.com/office/drawing/2014/main" id="{A259C49D-679C-84FA-6044-209FECD50F2C}"/>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51" name="Google Shape;515;p25">
                <a:extLst>
                  <a:ext uri="{FF2B5EF4-FFF2-40B4-BE49-F238E27FC236}">
                    <a16:creationId xmlns:a16="http://schemas.microsoft.com/office/drawing/2014/main" id="{C36F7287-FE65-BBD8-E30F-0D7A46169E2D}"/>
                  </a:ext>
                </a:extLst>
              </p:cNvPr>
              <p:cNvGrpSpPr/>
              <p:nvPr/>
            </p:nvGrpSpPr>
            <p:grpSpPr>
              <a:xfrm>
                <a:off x="1027610" y="2718794"/>
                <a:ext cx="182880" cy="182880"/>
                <a:chOff x="1529350" y="258825"/>
                <a:chExt cx="423475" cy="481825"/>
              </a:xfrm>
              <a:solidFill>
                <a:schemeClr val="bg1"/>
              </a:solidFill>
            </p:grpSpPr>
            <p:sp>
              <p:nvSpPr>
                <p:cNvPr id="52" name="Google Shape;516;p25">
                  <a:extLst>
                    <a:ext uri="{FF2B5EF4-FFF2-40B4-BE49-F238E27FC236}">
                      <a16:creationId xmlns:a16="http://schemas.microsoft.com/office/drawing/2014/main" id="{4711EFE6-E28C-B2CD-DBCA-57A45C1385F6}"/>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3" name="Google Shape;517;p25">
                  <a:extLst>
                    <a:ext uri="{FF2B5EF4-FFF2-40B4-BE49-F238E27FC236}">
                      <a16:creationId xmlns:a16="http://schemas.microsoft.com/office/drawing/2014/main" id="{BF7BB82E-6BA8-DAAB-918B-8EE99FBB2340}"/>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55" name="Google Shape;515;p25">
                <a:extLst>
                  <a:ext uri="{FF2B5EF4-FFF2-40B4-BE49-F238E27FC236}">
                    <a16:creationId xmlns:a16="http://schemas.microsoft.com/office/drawing/2014/main" id="{FA32D11B-E792-161A-B5B0-03C9794020FB}"/>
                  </a:ext>
                </a:extLst>
              </p:cNvPr>
              <p:cNvGrpSpPr/>
              <p:nvPr/>
            </p:nvGrpSpPr>
            <p:grpSpPr>
              <a:xfrm>
                <a:off x="839613" y="2788073"/>
                <a:ext cx="182880" cy="182880"/>
                <a:chOff x="1529350" y="258825"/>
                <a:chExt cx="423475" cy="481825"/>
              </a:xfrm>
              <a:solidFill>
                <a:schemeClr val="bg1"/>
              </a:solidFill>
            </p:grpSpPr>
            <p:sp>
              <p:nvSpPr>
                <p:cNvPr id="56" name="Google Shape;516;p25">
                  <a:extLst>
                    <a:ext uri="{FF2B5EF4-FFF2-40B4-BE49-F238E27FC236}">
                      <a16:creationId xmlns:a16="http://schemas.microsoft.com/office/drawing/2014/main" id="{C5BCDA83-4866-9D89-EF01-1662FF4F6D0F}"/>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7" name="Google Shape;517;p25">
                  <a:extLst>
                    <a:ext uri="{FF2B5EF4-FFF2-40B4-BE49-F238E27FC236}">
                      <a16:creationId xmlns:a16="http://schemas.microsoft.com/office/drawing/2014/main" id="{D4B64EB1-7391-4251-EC6D-389EE11F0A2A}"/>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grpSp>
      <p:grpSp>
        <p:nvGrpSpPr>
          <p:cNvPr id="7169" name="Group 7168">
            <a:extLst>
              <a:ext uri="{FF2B5EF4-FFF2-40B4-BE49-F238E27FC236}">
                <a16:creationId xmlns:a16="http://schemas.microsoft.com/office/drawing/2014/main" id="{CA11EAAA-EEF8-D4FB-CC62-C3878F644D36}"/>
              </a:ext>
            </a:extLst>
          </p:cNvPr>
          <p:cNvGrpSpPr/>
          <p:nvPr/>
        </p:nvGrpSpPr>
        <p:grpSpPr>
          <a:xfrm>
            <a:off x="805994" y="4166439"/>
            <a:ext cx="8791204" cy="698100"/>
            <a:chOff x="729724" y="3377270"/>
            <a:chExt cx="8791204" cy="698100"/>
          </a:xfrm>
        </p:grpSpPr>
        <p:sp>
          <p:nvSpPr>
            <p:cNvPr id="12" name="Google Shape;477;p25">
              <a:extLst>
                <a:ext uri="{FF2B5EF4-FFF2-40B4-BE49-F238E27FC236}">
                  <a16:creationId xmlns:a16="http://schemas.microsoft.com/office/drawing/2014/main" id="{743E3D12-B477-EB71-BB3E-A9C05D35DBFB}"/>
                </a:ext>
              </a:extLst>
            </p:cNvPr>
            <p:cNvSpPr/>
            <p:nvPr/>
          </p:nvSpPr>
          <p:spPr>
            <a:xfrm>
              <a:off x="729724" y="3377270"/>
              <a:ext cx="8791204" cy="698100"/>
            </a:xfrm>
            <a:prstGeom prst="roundRect">
              <a:avLst>
                <a:gd name="adj" fmla="val 50000"/>
              </a:avLst>
            </a:prstGeom>
            <a:solidFill>
              <a:srgbClr val="EEEEEE"/>
            </a:solidFill>
            <a:ln w="28575">
              <a:solidFill>
                <a:srgbClr val="0B49CB"/>
              </a:solidFill>
            </a:ln>
          </p:spPr>
          <p:txBody>
            <a:bodyPr spcFirstLastPara="1" wrap="square" lIns="91425" tIns="91425" rIns="91425" bIns="91425" anchor="ctr" anchorCtr="0">
              <a:noAutofit/>
            </a:bodyPr>
            <a:lstStyle/>
            <a:p>
              <a:pPr lvl="1"/>
              <a:r>
                <a:rPr lang="en-US" sz="2000" b="1" dirty="0">
                  <a:solidFill>
                    <a:srgbClr val="0B49CB"/>
                  </a:solidFill>
                  <a:latin typeface="Abadi" panose="020B0604020104020204" pitchFamily="34" charset="0"/>
                </a:rPr>
                <a:t>Circles </a:t>
              </a:r>
              <a:r>
                <a:rPr lang="en-US" sz="2000" dirty="0">
                  <a:solidFill>
                    <a:srgbClr val="0B49CB"/>
                  </a:solidFill>
                  <a:latin typeface="Abadi" panose="020B0604020104020204" pitchFamily="34" charset="0"/>
                </a:rPr>
                <a:t>were used to add a highlighted circle area on specific coordinates</a:t>
              </a:r>
              <a:endParaRPr lang="en-US" sz="2000" dirty="0">
                <a:solidFill>
                  <a:srgbClr val="0B49CB"/>
                </a:solidFill>
                <a:latin typeface="Abadi" panose="020B0604020104020204" pitchFamily="34" charset="0"/>
                <a:sym typeface="Fira Sans Extra Condensed"/>
              </a:endParaRPr>
            </a:p>
          </p:txBody>
        </p:sp>
        <p:sp>
          <p:nvSpPr>
            <p:cNvPr id="58" name="Oval 57">
              <a:extLst>
                <a:ext uri="{FF2B5EF4-FFF2-40B4-BE49-F238E27FC236}">
                  <a16:creationId xmlns:a16="http://schemas.microsoft.com/office/drawing/2014/main" id="{9877BE4B-6514-2828-2A35-E97E488A6A9A}"/>
                </a:ext>
              </a:extLst>
            </p:cNvPr>
            <p:cNvSpPr/>
            <p:nvPr/>
          </p:nvSpPr>
          <p:spPr>
            <a:xfrm>
              <a:off x="914476" y="3534366"/>
              <a:ext cx="401393" cy="383908"/>
            </a:xfrm>
            <a:prstGeom prst="ellipse">
              <a:avLst/>
            </a:prstGeom>
            <a:noFill/>
            <a:ln w="28575">
              <a:solidFill>
                <a:srgbClr val="0B4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B49CB"/>
                </a:solidFill>
              </a:endParaRPr>
            </a:p>
          </p:txBody>
        </p:sp>
      </p:grpSp>
      <p:grpSp>
        <p:nvGrpSpPr>
          <p:cNvPr id="7171" name="Group 7170">
            <a:extLst>
              <a:ext uri="{FF2B5EF4-FFF2-40B4-BE49-F238E27FC236}">
                <a16:creationId xmlns:a16="http://schemas.microsoft.com/office/drawing/2014/main" id="{5C906C4E-9EB4-3539-E7E1-6A1628FF816C}"/>
              </a:ext>
            </a:extLst>
          </p:cNvPr>
          <p:cNvGrpSpPr/>
          <p:nvPr/>
        </p:nvGrpSpPr>
        <p:grpSpPr>
          <a:xfrm>
            <a:off x="805994" y="5011796"/>
            <a:ext cx="8787384" cy="698100"/>
            <a:chOff x="704238" y="4351116"/>
            <a:chExt cx="8787384" cy="698100"/>
          </a:xfrm>
        </p:grpSpPr>
        <p:sp>
          <p:nvSpPr>
            <p:cNvPr id="24" name="Google Shape;477;p25">
              <a:extLst>
                <a:ext uri="{FF2B5EF4-FFF2-40B4-BE49-F238E27FC236}">
                  <a16:creationId xmlns:a16="http://schemas.microsoft.com/office/drawing/2014/main" id="{1AFECEA5-3E82-9ACE-13D6-514FEDCF10A1}"/>
                </a:ext>
              </a:extLst>
            </p:cNvPr>
            <p:cNvSpPr/>
            <p:nvPr/>
          </p:nvSpPr>
          <p:spPr>
            <a:xfrm>
              <a:off x="704238" y="4351116"/>
              <a:ext cx="8787384" cy="698100"/>
            </a:xfrm>
            <a:prstGeom prst="roundRect">
              <a:avLst>
                <a:gd name="adj" fmla="val 50000"/>
              </a:avLst>
            </a:prstGeom>
            <a:solidFill>
              <a:srgbClr val="0B49CB"/>
            </a:solidFill>
            <a:ln>
              <a:noFill/>
            </a:ln>
          </p:spPr>
          <p:txBody>
            <a:bodyPr spcFirstLastPara="1" wrap="square" lIns="91425" tIns="91425" rIns="91425" bIns="91425" anchor="ctr" anchorCtr="0">
              <a:noAutofit/>
            </a:bodyPr>
            <a:lstStyle/>
            <a:p>
              <a:pPr lvl="1"/>
              <a:r>
                <a:rPr lang="en-US" sz="2000" b="1" dirty="0">
                  <a:solidFill>
                    <a:srgbClr val="FFFFFF"/>
                  </a:solidFill>
                  <a:latin typeface="Abadi" panose="020B0604020104020204" pitchFamily="34" charset="0"/>
                </a:rPr>
                <a:t>Lines</a:t>
              </a:r>
              <a:r>
                <a:rPr lang="en-US" sz="2000" dirty="0">
                  <a:solidFill>
                    <a:srgbClr val="FFFFFF"/>
                  </a:solidFill>
                  <a:latin typeface="Abadi" panose="020B0604020104020204" pitchFamily="34" charset="0"/>
                </a:rPr>
                <a:t> were used to show the distances between a launch site to its proximities</a:t>
              </a:r>
              <a:endParaRPr lang="en-US" sz="2000" dirty="0">
                <a:solidFill>
                  <a:srgbClr val="FFFFFF"/>
                </a:solidFill>
                <a:latin typeface="Abadi" panose="020B0604020104020204" pitchFamily="34" charset="0"/>
                <a:sym typeface="Fira Sans Extra Condensed"/>
              </a:endParaRPr>
            </a:p>
          </p:txBody>
        </p:sp>
        <p:cxnSp>
          <p:nvCxnSpPr>
            <p:cNvPr id="61" name="Straight Connector 60">
              <a:extLst>
                <a:ext uri="{FF2B5EF4-FFF2-40B4-BE49-F238E27FC236}">
                  <a16:creationId xmlns:a16="http://schemas.microsoft.com/office/drawing/2014/main" id="{E8234AB5-E8A4-307D-A21E-B549E6D19C08}"/>
                </a:ext>
              </a:extLst>
            </p:cNvPr>
            <p:cNvCxnSpPr/>
            <p:nvPr/>
          </p:nvCxnSpPr>
          <p:spPr>
            <a:xfrm flipV="1">
              <a:off x="946511" y="4549689"/>
              <a:ext cx="337321" cy="2931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75" name="TextBox 7174">
            <a:extLst>
              <a:ext uri="{FF2B5EF4-FFF2-40B4-BE49-F238E27FC236}">
                <a16:creationId xmlns:a16="http://schemas.microsoft.com/office/drawing/2014/main" id="{5FCEDDB1-74C3-FB6E-EDAF-41EA20F73490}"/>
              </a:ext>
            </a:extLst>
          </p:cNvPr>
          <p:cNvSpPr txBox="1"/>
          <p:nvPr/>
        </p:nvSpPr>
        <p:spPr>
          <a:xfrm>
            <a:off x="805994" y="1620585"/>
            <a:ext cx="8787385" cy="707886"/>
          </a:xfrm>
          <a:prstGeom prst="rect">
            <a:avLst/>
          </a:prstGeom>
          <a:noFill/>
        </p:spPr>
        <p:txBody>
          <a:bodyPr wrap="square">
            <a:spAutoFit/>
          </a:bodyPr>
          <a:lstStyle/>
          <a:p>
            <a:r>
              <a:rPr lang="en-US" sz="2000" b="0" i="0" dirty="0">
                <a:effectLst/>
                <a:latin typeface="Abadi" panose="020B0604020104020204" pitchFamily="34" charset="0"/>
              </a:rPr>
              <a:t>Folium was employed </a:t>
            </a:r>
            <a:r>
              <a:rPr lang="en-US" sz="2000" dirty="0">
                <a:latin typeface="Abadi" panose="020B0604020104020204" pitchFamily="34" charset="0"/>
              </a:rPr>
              <a:t>t</a:t>
            </a:r>
            <a:r>
              <a:rPr lang="en-US" sz="2000" b="0" i="0" dirty="0">
                <a:effectLst/>
                <a:latin typeface="Abadi" panose="020B0604020104020204" pitchFamily="34" charset="0"/>
              </a:rPr>
              <a:t>o uncover any discernible geographical patterns related to launch sites</a:t>
            </a:r>
            <a:endParaRPr lang="en-US" sz="2000" dirty="0">
              <a:latin typeface="Abadi" panose="020B0604020104020204" pitchFamily="34" charset="0"/>
            </a:endParaRPr>
          </a:p>
        </p:txBody>
      </p:sp>
    </p:spTree>
    <p:extLst>
      <p:ext uri="{BB962C8B-B14F-4D97-AF65-F5344CB8AC3E}">
        <p14:creationId xmlns:p14="http://schemas.microsoft.com/office/powerpoint/2010/main" val="1197154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032D58E-5F63-06F6-0EF8-B3DAEF7475B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33C81B-5226-A626-02FE-210726BE16E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0A582E9A-24FF-4A95-A78E-44A6E318D6E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17" name="Google Shape;875;p31">
            <a:extLst>
              <a:ext uri="{FF2B5EF4-FFF2-40B4-BE49-F238E27FC236}">
                <a16:creationId xmlns:a16="http://schemas.microsoft.com/office/drawing/2014/main" id="{3469A35C-5295-5C7A-6331-26428064AC0C}"/>
              </a:ext>
            </a:extLst>
          </p:cNvPr>
          <p:cNvSpPr/>
          <p:nvPr/>
        </p:nvSpPr>
        <p:spPr>
          <a:xfrm>
            <a:off x="0" y="6333151"/>
            <a:ext cx="487809" cy="524850"/>
          </a:xfrm>
          <a:custGeom>
            <a:avLst/>
            <a:gdLst/>
            <a:ahLst/>
            <a:cxnLst/>
            <a:rect l="l" t="t" r="r" b="b"/>
            <a:pathLst>
              <a:path w="65378" h="21730" extrusionOk="0">
                <a:moveTo>
                  <a:pt x="1" y="1"/>
                </a:moveTo>
                <a:lnTo>
                  <a:pt x="1" y="21730"/>
                </a:lnTo>
                <a:lnTo>
                  <a:pt x="65378" y="21730"/>
                </a:lnTo>
                <a:lnTo>
                  <a:pt x="65378" y="1"/>
                </a:lnTo>
                <a:close/>
              </a:path>
            </a:pathLst>
          </a:custGeom>
          <a:solidFill>
            <a:srgbClr val="0B49CB"/>
          </a:solid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4" name="Picture 13" descr="A cat silhouette in a circle&#10;&#10;Description automatically generated">
            <a:extLst>
              <a:ext uri="{FF2B5EF4-FFF2-40B4-BE49-F238E27FC236}">
                <a16:creationId xmlns:a16="http://schemas.microsoft.com/office/drawing/2014/main" id="{302BAFF1-4402-F63B-6A5B-E7EE98D28A44}"/>
              </a:ext>
            </a:extLst>
          </p:cNvPr>
          <p:cNvPicPr>
            <a:picLocks noChangeAspect="1"/>
          </p:cNvPicPr>
          <p:nvPr/>
        </p:nvPicPr>
        <p:blipFill>
          <a:blip r:embed="rId4"/>
          <a:stretch>
            <a:fillRect/>
          </a:stretch>
        </p:blipFill>
        <p:spPr>
          <a:xfrm>
            <a:off x="32009" y="6383681"/>
            <a:ext cx="423789" cy="423789"/>
          </a:xfrm>
          <a:prstGeom prst="rect">
            <a:avLst/>
          </a:prstGeom>
        </p:spPr>
      </p:pic>
      <p:sp>
        <p:nvSpPr>
          <p:cNvPr id="19" name="Google Shape;876;p31">
            <a:extLst>
              <a:ext uri="{FF2B5EF4-FFF2-40B4-BE49-F238E27FC236}">
                <a16:creationId xmlns:a16="http://schemas.microsoft.com/office/drawing/2014/main" id="{A4D0D043-EB5D-3A0F-29BA-33D2941E4F1B}"/>
              </a:ext>
            </a:extLst>
          </p:cNvPr>
          <p:cNvSpPr/>
          <p:nvPr/>
        </p:nvSpPr>
        <p:spPr>
          <a:xfrm rot="5400000">
            <a:off x="3709249" y="3111713"/>
            <a:ext cx="524848" cy="6967728"/>
          </a:xfrm>
          <a:prstGeom prst="round2SameRect">
            <a:avLst>
              <a:gd name="adj1" fmla="val 50000"/>
              <a:gd name="adj2" fmla="val 0"/>
            </a:avLst>
          </a:prstGeom>
          <a:solidFill>
            <a:srgbClr val="1C7DDB"/>
          </a:solidFill>
          <a:ln>
            <a:solidFill>
              <a:srgbClr val="1C7DDB"/>
            </a:solidFill>
          </a:ln>
        </p:spPr>
        <p:txBody>
          <a:bodyPr spcFirstLastPara="1" vert="vert270" wrap="square" lIns="91425" tIns="91425" rIns="91425" bIns="91425" anchor="ctr" anchorCtr="0">
            <a:noAutofit/>
          </a:bodyPr>
          <a:lstStyle/>
          <a:p>
            <a:endParaRPr lang="en-US" sz="1800" dirty="0">
              <a:solidFill>
                <a:srgbClr val="EEEEEE"/>
              </a:solidFill>
              <a:latin typeface="Abadi" panose="020B0604020104020204" pitchFamily="34" charset="0"/>
            </a:endParaRPr>
          </a:p>
          <a:p>
            <a:r>
              <a:rPr lang="en-US" sz="1800" dirty="0">
                <a:solidFill>
                  <a:srgbClr val="EEEEEE"/>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https://github.com/NelbaBarreto/applied-data-science-capstone/blob/main/7_spacex_dash_app.py</a:t>
            </a:r>
            <a:endParaRPr lang="en-US" sz="1800" dirty="0">
              <a:solidFill>
                <a:srgbClr val="EEEEEE"/>
              </a:solidFill>
              <a:latin typeface="Abadi" panose="020B0604020104020204" pitchFamily="34" charset="0"/>
            </a:endParaRPr>
          </a:p>
          <a:p>
            <a:pPr marL="0" lvl="0" indent="0" algn="l" rtl="0">
              <a:spcBef>
                <a:spcPts val="0"/>
              </a:spcBef>
              <a:spcAft>
                <a:spcPts val="0"/>
              </a:spcAft>
              <a:buNone/>
            </a:pPr>
            <a:endParaRPr dirty="0">
              <a:solidFill>
                <a:srgbClr val="EEEEEE"/>
              </a:solidFill>
            </a:endParaRPr>
          </a:p>
        </p:txBody>
      </p:sp>
      <p:sp>
        <p:nvSpPr>
          <p:cNvPr id="5" name="TextBox 4">
            <a:extLst>
              <a:ext uri="{FF2B5EF4-FFF2-40B4-BE49-F238E27FC236}">
                <a16:creationId xmlns:a16="http://schemas.microsoft.com/office/drawing/2014/main" id="{4E216757-586C-1606-9FF9-7631909F6A16}"/>
              </a:ext>
            </a:extLst>
          </p:cNvPr>
          <p:cNvSpPr txBox="1"/>
          <p:nvPr/>
        </p:nvSpPr>
        <p:spPr>
          <a:xfrm>
            <a:off x="824743" y="1562956"/>
            <a:ext cx="9268558" cy="430887"/>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dirty="0"/>
              <a:t>The dashboard includes the following plots, graphs, and interactive features:</a:t>
            </a:r>
          </a:p>
        </p:txBody>
      </p:sp>
      <p:grpSp>
        <p:nvGrpSpPr>
          <p:cNvPr id="9" name="Group 8">
            <a:extLst>
              <a:ext uri="{FF2B5EF4-FFF2-40B4-BE49-F238E27FC236}">
                <a16:creationId xmlns:a16="http://schemas.microsoft.com/office/drawing/2014/main" id="{796E29D7-52C3-7EB6-0800-E0E1718EF400}"/>
              </a:ext>
            </a:extLst>
          </p:cNvPr>
          <p:cNvGrpSpPr/>
          <p:nvPr/>
        </p:nvGrpSpPr>
        <p:grpSpPr>
          <a:xfrm>
            <a:off x="824743" y="2324691"/>
            <a:ext cx="9268558" cy="640080"/>
            <a:chOff x="322186" y="1762229"/>
            <a:chExt cx="8912478" cy="493776"/>
          </a:xfrm>
        </p:grpSpPr>
        <p:sp>
          <p:nvSpPr>
            <p:cNvPr id="10" name="TextBox 9">
              <a:extLst>
                <a:ext uri="{FF2B5EF4-FFF2-40B4-BE49-F238E27FC236}">
                  <a16:creationId xmlns:a16="http://schemas.microsoft.com/office/drawing/2014/main" id="{9954B00F-7053-010D-3C85-07D5F0D1E0F4}"/>
                </a:ext>
              </a:extLst>
            </p:cNvPr>
            <p:cNvSpPr txBox="1"/>
            <p:nvPr/>
          </p:nvSpPr>
          <p:spPr>
            <a:xfrm>
              <a:off x="322186" y="1762229"/>
              <a:ext cx="8912478"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dirty="0"/>
                <a:t>A </a:t>
              </a:r>
              <a:r>
                <a:rPr lang="en-US" b="1" dirty="0">
                  <a:solidFill>
                    <a:srgbClr val="C00000"/>
                  </a:solidFill>
                </a:rPr>
                <a:t>drop-down menu </a:t>
              </a:r>
              <a:r>
                <a:rPr lang="en-US" dirty="0"/>
                <a:t>for selecting launch sites</a:t>
              </a:r>
            </a:p>
          </p:txBody>
        </p:sp>
        <p:sp>
          <p:nvSpPr>
            <p:cNvPr id="11" name="Google Shape;1540;p43">
              <a:extLst>
                <a:ext uri="{FF2B5EF4-FFF2-40B4-BE49-F238E27FC236}">
                  <a16:creationId xmlns:a16="http://schemas.microsoft.com/office/drawing/2014/main" id="{7F85C213-7337-2054-905D-A6907DAC543C}"/>
                </a:ext>
              </a:extLst>
            </p:cNvPr>
            <p:cNvSpPr/>
            <p:nvPr/>
          </p:nvSpPr>
          <p:spPr>
            <a:xfrm>
              <a:off x="322186" y="1762229"/>
              <a:ext cx="484364" cy="490505"/>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000" b="1" dirty="0">
                  <a:solidFill>
                    <a:schemeClr val="bg1"/>
                  </a:solidFill>
                  <a:latin typeface="Abadi" panose="020B0604020104020204" pitchFamily="34" charset="0"/>
                  <a:sym typeface="Fira Sans Extra Condensed"/>
                </a:rPr>
                <a:t>01</a:t>
              </a:r>
              <a:endParaRPr sz="2000" b="1" dirty="0">
                <a:solidFill>
                  <a:schemeClr val="bg1"/>
                </a:solidFill>
                <a:latin typeface="Abadi" panose="020B0604020104020204" pitchFamily="34" charset="0"/>
                <a:sym typeface="Fira Sans Extra Condensed"/>
              </a:endParaRPr>
            </a:p>
          </p:txBody>
        </p:sp>
      </p:grpSp>
      <p:grpSp>
        <p:nvGrpSpPr>
          <p:cNvPr id="15" name="Group 14">
            <a:extLst>
              <a:ext uri="{FF2B5EF4-FFF2-40B4-BE49-F238E27FC236}">
                <a16:creationId xmlns:a16="http://schemas.microsoft.com/office/drawing/2014/main" id="{CEB27069-61AD-1F01-30D5-84BC35D87E70}"/>
              </a:ext>
            </a:extLst>
          </p:cNvPr>
          <p:cNvGrpSpPr/>
          <p:nvPr/>
        </p:nvGrpSpPr>
        <p:grpSpPr>
          <a:xfrm>
            <a:off x="824743" y="3235619"/>
            <a:ext cx="9268558" cy="637249"/>
            <a:chOff x="322186" y="1762229"/>
            <a:chExt cx="8912478" cy="493776"/>
          </a:xfrm>
        </p:grpSpPr>
        <p:sp>
          <p:nvSpPr>
            <p:cNvPr id="16" name="TextBox 15">
              <a:extLst>
                <a:ext uri="{FF2B5EF4-FFF2-40B4-BE49-F238E27FC236}">
                  <a16:creationId xmlns:a16="http://schemas.microsoft.com/office/drawing/2014/main" id="{759373AB-C01D-AB79-B41D-3F029BE5B234}"/>
                </a:ext>
              </a:extLst>
            </p:cNvPr>
            <p:cNvSpPr txBox="1"/>
            <p:nvPr/>
          </p:nvSpPr>
          <p:spPr>
            <a:xfrm>
              <a:off x="322186" y="1762229"/>
              <a:ext cx="8912478"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dirty="0"/>
                <a:t>A </a:t>
              </a:r>
              <a:r>
                <a:rPr lang="en-US" b="1" dirty="0">
                  <a:solidFill>
                    <a:srgbClr val="C00000"/>
                  </a:solidFill>
                </a:rPr>
                <a:t>callback function that renders a pie chart</a:t>
              </a:r>
              <a:r>
                <a:rPr lang="en-US" dirty="0"/>
                <a:t>, visualizing the counts of launch successes based on the selected launch site from the dropdown</a:t>
              </a:r>
            </a:p>
          </p:txBody>
        </p:sp>
        <p:sp>
          <p:nvSpPr>
            <p:cNvPr id="18" name="Google Shape;1540;p43">
              <a:extLst>
                <a:ext uri="{FF2B5EF4-FFF2-40B4-BE49-F238E27FC236}">
                  <a16:creationId xmlns:a16="http://schemas.microsoft.com/office/drawing/2014/main" id="{C6F23CF8-3505-2DE4-D612-A5E76A67434B}"/>
                </a:ext>
              </a:extLst>
            </p:cNvPr>
            <p:cNvSpPr/>
            <p:nvPr/>
          </p:nvSpPr>
          <p:spPr>
            <a:xfrm>
              <a:off x="322186" y="1762229"/>
              <a:ext cx="484364" cy="490505"/>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000" b="1" dirty="0">
                  <a:solidFill>
                    <a:schemeClr val="bg1"/>
                  </a:solidFill>
                  <a:latin typeface="Abadi" panose="020B0604020104020204" pitchFamily="34" charset="0"/>
                  <a:sym typeface="Fira Sans Extra Condensed"/>
                </a:rPr>
                <a:t>02</a:t>
              </a:r>
              <a:endParaRPr sz="2000" b="1" dirty="0">
                <a:solidFill>
                  <a:schemeClr val="bg1"/>
                </a:solidFill>
                <a:latin typeface="Abadi" panose="020B0604020104020204" pitchFamily="34" charset="0"/>
                <a:sym typeface="Fira Sans Extra Condensed"/>
              </a:endParaRPr>
            </a:p>
          </p:txBody>
        </p:sp>
      </p:grpSp>
      <p:grpSp>
        <p:nvGrpSpPr>
          <p:cNvPr id="20" name="Group 19">
            <a:extLst>
              <a:ext uri="{FF2B5EF4-FFF2-40B4-BE49-F238E27FC236}">
                <a16:creationId xmlns:a16="http://schemas.microsoft.com/office/drawing/2014/main" id="{39D4E0E7-8DAB-74EB-5AEB-65504DF787F4}"/>
              </a:ext>
            </a:extLst>
          </p:cNvPr>
          <p:cNvGrpSpPr/>
          <p:nvPr/>
        </p:nvGrpSpPr>
        <p:grpSpPr>
          <a:xfrm>
            <a:off x="824743" y="4143716"/>
            <a:ext cx="9268558" cy="640080"/>
            <a:chOff x="322186" y="1762229"/>
            <a:chExt cx="8912478" cy="493776"/>
          </a:xfrm>
        </p:grpSpPr>
        <p:sp>
          <p:nvSpPr>
            <p:cNvPr id="21" name="TextBox 20">
              <a:extLst>
                <a:ext uri="{FF2B5EF4-FFF2-40B4-BE49-F238E27FC236}">
                  <a16:creationId xmlns:a16="http://schemas.microsoft.com/office/drawing/2014/main" id="{A069C0AE-727C-8994-3D14-92542E4BD923}"/>
                </a:ext>
              </a:extLst>
            </p:cNvPr>
            <p:cNvSpPr txBox="1"/>
            <p:nvPr/>
          </p:nvSpPr>
          <p:spPr>
            <a:xfrm>
              <a:off x="322186" y="1762229"/>
              <a:ext cx="8912478"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dirty="0"/>
                <a:t>A </a:t>
              </a:r>
              <a:r>
                <a:rPr lang="en-US" b="1" dirty="0">
                  <a:solidFill>
                    <a:srgbClr val="C00000"/>
                  </a:solidFill>
                </a:rPr>
                <a:t>range slider </a:t>
              </a:r>
              <a:r>
                <a:rPr lang="en-US" dirty="0"/>
                <a:t>for selecting payload parameters</a:t>
              </a:r>
            </a:p>
          </p:txBody>
        </p:sp>
        <p:sp>
          <p:nvSpPr>
            <p:cNvPr id="25" name="Google Shape;1540;p43">
              <a:extLst>
                <a:ext uri="{FF2B5EF4-FFF2-40B4-BE49-F238E27FC236}">
                  <a16:creationId xmlns:a16="http://schemas.microsoft.com/office/drawing/2014/main" id="{D9B039E1-8E9B-AA6E-DB66-E13FA7855B78}"/>
                </a:ext>
              </a:extLst>
            </p:cNvPr>
            <p:cNvSpPr/>
            <p:nvPr/>
          </p:nvSpPr>
          <p:spPr>
            <a:xfrm>
              <a:off x="322186" y="1762229"/>
              <a:ext cx="484364" cy="490505"/>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000" b="1" dirty="0">
                  <a:solidFill>
                    <a:schemeClr val="bg1"/>
                  </a:solidFill>
                  <a:latin typeface="Abadi" panose="020B0604020104020204" pitchFamily="34" charset="0"/>
                  <a:sym typeface="Fira Sans Extra Condensed"/>
                </a:rPr>
                <a:t>03</a:t>
              </a:r>
              <a:endParaRPr sz="2000" b="1" dirty="0">
                <a:solidFill>
                  <a:schemeClr val="bg1"/>
                </a:solidFill>
                <a:latin typeface="Abadi" panose="020B0604020104020204" pitchFamily="34" charset="0"/>
                <a:sym typeface="Fira Sans Extra Condensed"/>
              </a:endParaRPr>
            </a:p>
          </p:txBody>
        </p:sp>
      </p:grpSp>
      <p:grpSp>
        <p:nvGrpSpPr>
          <p:cNvPr id="26" name="Group 25">
            <a:extLst>
              <a:ext uri="{FF2B5EF4-FFF2-40B4-BE49-F238E27FC236}">
                <a16:creationId xmlns:a16="http://schemas.microsoft.com/office/drawing/2014/main" id="{2538A9AC-9B7B-E5B6-39AD-DB75C84D2E9D}"/>
              </a:ext>
            </a:extLst>
          </p:cNvPr>
          <p:cNvGrpSpPr/>
          <p:nvPr/>
        </p:nvGrpSpPr>
        <p:grpSpPr>
          <a:xfrm>
            <a:off x="824743" y="5054644"/>
            <a:ext cx="9268558" cy="640080"/>
            <a:chOff x="322186" y="1762229"/>
            <a:chExt cx="8912478" cy="493776"/>
          </a:xfrm>
        </p:grpSpPr>
        <p:sp>
          <p:nvSpPr>
            <p:cNvPr id="27" name="TextBox 26">
              <a:extLst>
                <a:ext uri="{FF2B5EF4-FFF2-40B4-BE49-F238E27FC236}">
                  <a16:creationId xmlns:a16="http://schemas.microsoft.com/office/drawing/2014/main" id="{60CE0D62-3368-B8A3-6FA7-72FDA72677B2}"/>
                </a:ext>
              </a:extLst>
            </p:cNvPr>
            <p:cNvSpPr txBox="1"/>
            <p:nvPr/>
          </p:nvSpPr>
          <p:spPr>
            <a:xfrm>
              <a:off x="322186" y="1762229"/>
              <a:ext cx="8912478"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dirty="0"/>
                <a:t>A </a:t>
              </a:r>
              <a:r>
                <a:rPr lang="en-US" b="1" dirty="0">
                  <a:solidFill>
                    <a:srgbClr val="C00000"/>
                  </a:solidFill>
                </a:rPr>
                <a:t>callback function that renders a scatter plot </a:t>
              </a:r>
              <a:r>
                <a:rPr lang="en-US" dirty="0"/>
                <a:t>depicting </a:t>
              </a:r>
              <a:r>
                <a:rPr lang="en-US" b="1" dirty="0"/>
                <a:t>Payload vs. Launch Outcome</a:t>
              </a:r>
              <a:r>
                <a:rPr lang="en-US" dirty="0"/>
                <a:t>, based on the selected payload parameters</a:t>
              </a:r>
            </a:p>
          </p:txBody>
        </p:sp>
        <p:sp>
          <p:nvSpPr>
            <p:cNvPr id="28" name="Google Shape;1540;p43">
              <a:extLst>
                <a:ext uri="{FF2B5EF4-FFF2-40B4-BE49-F238E27FC236}">
                  <a16:creationId xmlns:a16="http://schemas.microsoft.com/office/drawing/2014/main" id="{FD5938D7-70F4-A25F-7F80-A00046BE3DB6}"/>
                </a:ext>
              </a:extLst>
            </p:cNvPr>
            <p:cNvSpPr/>
            <p:nvPr/>
          </p:nvSpPr>
          <p:spPr>
            <a:xfrm>
              <a:off x="322186" y="1762229"/>
              <a:ext cx="484364" cy="490505"/>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000" b="1" dirty="0">
                  <a:solidFill>
                    <a:schemeClr val="bg1"/>
                  </a:solidFill>
                  <a:latin typeface="Abadi" panose="020B0604020104020204" pitchFamily="34" charset="0"/>
                  <a:sym typeface="Fira Sans Extra Condensed"/>
                </a:rPr>
                <a:t>04</a:t>
              </a:r>
              <a:endParaRPr sz="2000" b="1" dirty="0">
                <a:solidFill>
                  <a:schemeClr val="bg1"/>
                </a:solidFill>
                <a:latin typeface="Abadi" panose="020B0604020104020204" pitchFamily="34" charset="0"/>
                <a:sym typeface="Fira Sans Extra Condensed"/>
              </a:endParaRPr>
            </a:p>
          </p:txBody>
        </p:sp>
      </p:grpSp>
    </p:spTree>
    <p:extLst>
      <p:ext uri="{BB962C8B-B14F-4D97-AF65-F5344CB8AC3E}">
        <p14:creationId xmlns:p14="http://schemas.microsoft.com/office/powerpoint/2010/main" val="122211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F230828-DE97-857B-81DD-B45EE1E6F59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F62288-54EB-1529-1F7C-2C5B62A8259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3800B84E-78C2-9C76-AE03-B8114D08B7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7" name="Google Shape;875;p31">
            <a:extLst>
              <a:ext uri="{FF2B5EF4-FFF2-40B4-BE49-F238E27FC236}">
                <a16:creationId xmlns:a16="http://schemas.microsoft.com/office/drawing/2014/main" id="{3C70675E-33D6-67CD-C6E8-9D56D36B7DD8}"/>
              </a:ext>
            </a:extLst>
          </p:cNvPr>
          <p:cNvSpPr/>
          <p:nvPr/>
        </p:nvSpPr>
        <p:spPr>
          <a:xfrm>
            <a:off x="0" y="6333151"/>
            <a:ext cx="487809" cy="524850"/>
          </a:xfrm>
          <a:custGeom>
            <a:avLst/>
            <a:gdLst/>
            <a:ahLst/>
            <a:cxnLst/>
            <a:rect l="l" t="t" r="r" b="b"/>
            <a:pathLst>
              <a:path w="65378" h="21730" extrusionOk="0">
                <a:moveTo>
                  <a:pt x="1" y="1"/>
                </a:moveTo>
                <a:lnTo>
                  <a:pt x="1" y="21730"/>
                </a:lnTo>
                <a:lnTo>
                  <a:pt x="65378" y="21730"/>
                </a:lnTo>
                <a:lnTo>
                  <a:pt x="65378" y="1"/>
                </a:lnTo>
                <a:close/>
              </a:path>
            </a:pathLst>
          </a:custGeom>
          <a:solidFill>
            <a:srgbClr val="0B49CB"/>
          </a:solid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4" name="Picture 13" descr="A cat silhouette in a circle&#10;&#10;Description automatically generated">
            <a:extLst>
              <a:ext uri="{FF2B5EF4-FFF2-40B4-BE49-F238E27FC236}">
                <a16:creationId xmlns:a16="http://schemas.microsoft.com/office/drawing/2014/main" id="{A17247D2-3E05-BFB7-D1FF-53152FAC4A7C}"/>
              </a:ext>
            </a:extLst>
          </p:cNvPr>
          <p:cNvPicPr>
            <a:picLocks noChangeAspect="1"/>
          </p:cNvPicPr>
          <p:nvPr/>
        </p:nvPicPr>
        <p:blipFill>
          <a:blip r:embed="rId4"/>
          <a:stretch>
            <a:fillRect/>
          </a:stretch>
        </p:blipFill>
        <p:spPr>
          <a:xfrm>
            <a:off x="32009" y="6383681"/>
            <a:ext cx="423789" cy="423789"/>
          </a:xfrm>
          <a:prstGeom prst="rect">
            <a:avLst/>
          </a:prstGeom>
        </p:spPr>
      </p:pic>
      <p:sp>
        <p:nvSpPr>
          <p:cNvPr id="19" name="Google Shape;876;p31">
            <a:extLst>
              <a:ext uri="{FF2B5EF4-FFF2-40B4-BE49-F238E27FC236}">
                <a16:creationId xmlns:a16="http://schemas.microsoft.com/office/drawing/2014/main" id="{E65AD2D1-8FFF-0329-F4F1-B48D2E8A9C91}"/>
              </a:ext>
            </a:extLst>
          </p:cNvPr>
          <p:cNvSpPr/>
          <p:nvPr/>
        </p:nvSpPr>
        <p:spPr>
          <a:xfrm rot="5400000">
            <a:off x="4961975" y="1858985"/>
            <a:ext cx="524848" cy="9473184"/>
          </a:xfrm>
          <a:prstGeom prst="round2SameRect">
            <a:avLst>
              <a:gd name="adj1" fmla="val 50000"/>
              <a:gd name="adj2" fmla="val 0"/>
            </a:avLst>
          </a:prstGeom>
          <a:solidFill>
            <a:srgbClr val="1C7DDB"/>
          </a:solidFill>
          <a:ln>
            <a:solidFill>
              <a:srgbClr val="1C7DDB"/>
            </a:solidFill>
          </a:ln>
        </p:spPr>
        <p:txBody>
          <a:bodyPr spcFirstLastPara="1" vert="vert270" wrap="square" lIns="91425" tIns="91425" rIns="91425" bIns="91425" anchor="ctr" anchorCtr="0">
            <a:noAutofit/>
          </a:bodyPr>
          <a:lstStyle/>
          <a:p>
            <a:endParaRPr lang="en-US" sz="1800" dirty="0">
              <a:solidFill>
                <a:srgbClr val="EEEEEE"/>
              </a:solidFill>
              <a:latin typeface="Abadi" panose="020B0604020104020204" pitchFamily="34" charset="0"/>
            </a:endParaRPr>
          </a:p>
          <a:p>
            <a:r>
              <a:rPr lang="en-US" sz="1800" dirty="0">
                <a:solidFill>
                  <a:srgbClr val="EEEEEE"/>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https://github.com/NelbaBarreto/applied-data-science-capstone/blob/main/8_SpaceX_Machine_Learning_Prediction_Part_5.ipynb</a:t>
            </a:r>
            <a:endParaRPr lang="en-US" sz="1800" dirty="0">
              <a:solidFill>
                <a:srgbClr val="EEEEEE"/>
              </a:solidFill>
              <a:latin typeface="Abadi" panose="020B0604020104020204" pitchFamily="34" charset="0"/>
            </a:endParaRPr>
          </a:p>
          <a:p>
            <a:pPr marL="0" lvl="0" indent="0" algn="l" rtl="0">
              <a:spcBef>
                <a:spcPts val="0"/>
              </a:spcBef>
              <a:spcAft>
                <a:spcPts val="0"/>
              </a:spcAft>
              <a:buNone/>
            </a:pPr>
            <a:endParaRPr dirty="0">
              <a:solidFill>
                <a:srgbClr val="EEEEEE"/>
              </a:solidFill>
            </a:endParaRPr>
          </a:p>
        </p:txBody>
      </p:sp>
      <p:sp>
        <p:nvSpPr>
          <p:cNvPr id="5" name="Google Shape;1538;p43">
            <a:extLst>
              <a:ext uri="{FF2B5EF4-FFF2-40B4-BE49-F238E27FC236}">
                <a16:creationId xmlns:a16="http://schemas.microsoft.com/office/drawing/2014/main" id="{75FA6471-2FF0-3556-78B8-BD510DE42C5D}"/>
              </a:ext>
            </a:extLst>
          </p:cNvPr>
          <p:cNvSpPr/>
          <p:nvPr/>
        </p:nvSpPr>
        <p:spPr>
          <a:xfrm>
            <a:off x="1223922" y="2032357"/>
            <a:ext cx="4114800" cy="74580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endParaRPr lang="en-US" sz="1600" dirty="0">
              <a:solidFill>
                <a:schemeClr val="accent3">
                  <a:lumMod val="25000"/>
                </a:schemeClr>
              </a:solidFill>
              <a:latin typeface="Abadi" panose="020B0604020104020204" pitchFamily="34" charset="0"/>
            </a:endParaRPr>
          </a:p>
          <a:p>
            <a:r>
              <a:rPr lang="en-US" dirty="0">
                <a:solidFill>
                  <a:schemeClr val="accent3">
                    <a:lumMod val="25000"/>
                  </a:schemeClr>
                </a:solidFill>
                <a:latin typeface="Abadi" panose="020B0604020104020204" pitchFamily="34" charset="0"/>
              </a:rPr>
              <a:t>Create NumPy array for the target variable</a:t>
            </a:r>
            <a:endParaRPr lang="en-US" dirty="0">
              <a:solidFill>
                <a:schemeClr val="accent3">
                  <a:lumMod val="25000"/>
                </a:schemeClr>
              </a:solidFill>
              <a:latin typeface="Abadi" panose="020B0604020104020204" pitchFamily="34" charset="0"/>
              <a:sym typeface="Roboto"/>
            </a:endParaRPr>
          </a:p>
          <a:p>
            <a:pPr marL="0" lvl="0" indent="0" algn="l" rtl="0">
              <a:spcBef>
                <a:spcPts val="0"/>
              </a:spcBef>
              <a:spcAft>
                <a:spcPts val="0"/>
              </a:spcAft>
              <a:buNone/>
            </a:pPr>
            <a:endParaRPr dirty="0"/>
          </a:p>
        </p:txBody>
      </p:sp>
      <p:sp>
        <p:nvSpPr>
          <p:cNvPr id="8" name="Google Shape;1538;p43">
            <a:extLst>
              <a:ext uri="{FF2B5EF4-FFF2-40B4-BE49-F238E27FC236}">
                <a16:creationId xmlns:a16="http://schemas.microsoft.com/office/drawing/2014/main" id="{A41D9D48-F33B-122A-0629-81048AEB49E5}"/>
              </a:ext>
            </a:extLst>
          </p:cNvPr>
          <p:cNvSpPr/>
          <p:nvPr/>
        </p:nvSpPr>
        <p:spPr>
          <a:xfrm>
            <a:off x="1223922" y="3150544"/>
            <a:ext cx="4114800" cy="74580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Standardize the feature data</a:t>
            </a:r>
          </a:p>
        </p:txBody>
      </p:sp>
      <p:sp>
        <p:nvSpPr>
          <p:cNvPr id="9" name="Google Shape;1525;p43">
            <a:extLst>
              <a:ext uri="{FF2B5EF4-FFF2-40B4-BE49-F238E27FC236}">
                <a16:creationId xmlns:a16="http://schemas.microsoft.com/office/drawing/2014/main" id="{9154612D-9BB0-5051-856A-50F848E136DF}"/>
              </a:ext>
            </a:extLst>
          </p:cNvPr>
          <p:cNvSpPr/>
          <p:nvPr/>
        </p:nvSpPr>
        <p:spPr>
          <a:xfrm>
            <a:off x="1329442" y="4384479"/>
            <a:ext cx="2342400"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rgbClr val="000000"/>
              </a:buClr>
              <a:buSzPts val="1100"/>
              <a:buFont typeface="Arial"/>
              <a:buNone/>
            </a:pPr>
            <a:endParaRPr lang="en-US" sz="1200" dirty="0">
              <a:solidFill>
                <a:srgbClr val="000000"/>
              </a:solidFill>
              <a:latin typeface="Roboto"/>
              <a:ea typeface="Roboto"/>
              <a:cs typeface="Roboto"/>
              <a:sym typeface="Roboto"/>
            </a:endParaRPr>
          </a:p>
        </p:txBody>
      </p:sp>
      <p:sp>
        <p:nvSpPr>
          <p:cNvPr id="10" name="Google Shape;1538;p43">
            <a:extLst>
              <a:ext uri="{FF2B5EF4-FFF2-40B4-BE49-F238E27FC236}">
                <a16:creationId xmlns:a16="http://schemas.microsoft.com/office/drawing/2014/main" id="{360231C9-EF3F-4172-61D8-E7D70BFB62C1}"/>
              </a:ext>
            </a:extLst>
          </p:cNvPr>
          <p:cNvSpPr/>
          <p:nvPr/>
        </p:nvSpPr>
        <p:spPr>
          <a:xfrm>
            <a:off x="1223922" y="4262566"/>
            <a:ext cx="4114800" cy="74980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lvl="0"/>
            <a:r>
              <a:rPr lang="en-US" dirty="0">
                <a:solidFill>
                  <a:schemeClr val="accent3">
                    <a:lumMod val="25000"/>
                  </a:schemeClr>
                </a:solidFill>
                <a:latin typeface="Abadi" panose="020B0604020104020204" pitchFamily="34" charset="0"/>
              </a:rPr>
              <a:t>Split data into training and testing sets</a:t>
            </a:r>
          </a:p>
        </p:txBody>
      </p:sp>
      <p:sp>
        <p:nvSpPr>
          <p:cNvPr id="11" name="Google Shape;1538;p43">
            <a:extLst>
              <a:ext uri="{FF2B5EF4-FFF2-40B4-BE49-F238E27FC236}">
                <a16:creationId xmlns:a16="http://schemas.microsoft.com/office/drawing/2014/main" id="{C5CF86F4-A236-3B2F-5AD0-94526FA52804}"/>
              </a:ext>
            </a:extLst>
          </p:cNvPr>
          <p:cNvSpPr/>
          <p:nvPr/>
        </p:nvSpPr>
        <p:spPr>
          <a:xfrm>
            <a:off x="6501945" y="2032357"/>
            <a:ext cx="4114800" cy="120925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Utilize </a:t>
            </a:r>
            <a:r>
              <a:rPr lang="en-US" dirty="0" err="1">
                <a:solidFill>
                  <a:schemeClr val="accent3">
                    <a:lumMod val="25000"/>
                  </a:schemeClr>
                </a:solidFill>
                <a:latin typeface="Abadi" panose="020B0604020104020204" pitchFamily="34" charset="0"/>
              </a:rPr>
              <a:t>GridSearchCV</a:t>
            </a:r>
            <a:r>
              <a:rPr lang="en-US" dirty="0">
                <a:solidFill>
                  <a:schemeClr val="accent3">
                    <a:lumMod val="25000"/>
                  </a:schemeClr>
                </a:solidFill>
                <a:latin typeface="Abadi" panose="020B0604020104020204" pitchFamily="34" charset="0"/>
              </a:rPr>
              <a:t> to train models for </a:t>
            </a:r>
            <a:r>
              <a:rPr lang="en-US" b="1" dirty="0">
                <a:solidFill>
                  <a:srgbClr val="C00000"/>
                </a:solidFill>
                <a:latin typeface="Abadi" panose="020B0604020104020204" pitchFamily="34" charset="0"/>
              </a:rPr>
              <a:t>Logistic Regression</a:t>
            </a:r>
            <a:r>
              <a:rPr lang="en-US" dirty="0">
                <a:solidFill>
                  <a:schemeClr val="accent3">
                    <a:lumMod val="25000"/>
                  </a:schemeClr>
                </a:solidFill>
                <a:latin typeface="Abadi" panose="020B0604020104020204" pitchFamily="34" charset="0"/>
              </a:rPr>
              <a:t>, </a:t>
            </a:r>
            <a:r>
              <a:rPr lang="en-US" b="1" dirty="0">
                <a:solidFill>
                  <a:srgbClr val="C00000"/>
                </a:solidFill>
                <a:latin typeface="Abadi" panose="020B0604020104020204" pitchFamily="34" charset="0"/>
              </a:rPr>
              <a:t>Support Vector Machine</a:t>
            </a:r>
            <a:r>
              <a:rPr lang="en-US" dirty="0">
                <a:solidFill>
                  <a:schemeClr val="accent3">
                    <a:lumMod val="25000"/>
                  </a:schemeClr>
                </a:solidFill>
                <a:latin typeface="Abadi" panose="020B0604020104020204" pitchFamily="34" charset="0"/>
              </a:rPr>
              <a:t>, </a:t>
            </a:r>
            <a:r>
              <a:rPr lang="en-US" b="1" dirty="0">
                <a:solidFill>
                  <a:srgbClr val="C00000"/>
                </a:solidFill>
                <a:latin typeface="Abadi" panose="020B0604020104020204" pitchFamily="34" charset="0"/>
              </a:rPr>
              <a:t>Decision Tree Classifier</a:t>
            </a:r>
            <a:r>
              <a:rPr lang="en-US" dirty="0">
                <a:solidFill>
                  <a:schemeClr val="accent3">
                    <a:lumMod val="25000"/>
                  </a:schemeClr>
                </a:solidFill>
                <a:latin typeface="Abadi" panose="020B0604020104020204" pitchFamily="34" charset="0"/>
              </a:rPr>
              <a:t>, and </a:t>
            </a:r>
            <a:r>
              <a:rPr lang="en-US" b="1" dirty="0">
                <a:solidFill>
                  <a:srgbClr val="C00000"/>
                </a:solidFill>
                <a:latin typeface="Abadi" panose="020B0604020104020204" pitchFamily="34" charset="0"/>
              </a:rPr>
              <a:t>K Nearest Neighbors</a:t>
            </a:r>
          </a:p>
        </p:txBody>
      </p:sp>
      <p:sp>
        <p:nvSpPr>
          <p:cNvPr id="12" name="Google Shape;1538;p43">
            <a:extLst>
              <a:ext uri="{FF2B5EF4-FFF2-40B4-BE49-F238E27FC236}">
                <a16:creationId xmlns:a16="http://schemas.microsoft.com/office/drawing/2014/main" id="{79430816-A88C-4575-2B0C-C44556B75A46}"/>
              </a:ext>
            </a:extLst>
          </p:cNvPr>
          <p:cNvSpPr/>
          <p:nvPr/>
        </p:nvSpPr>
        <p:spPr>
          <a:xfrm>
            <a:off x="6475701" y="3593288"/>
            <a:ext cx="4114800" cy="962367"/>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Calculate the accuracy of each model on </a:t>
            </a:r>
            <a:r>
              <a:rPr lang="en-US">
                <a:solidFill>
                  <a:schemeClr val="accent3">
                    <a:lumMod val="25000"/>
                  </a:schemeClr>
                </a:solidFill>
                <a:latin typeface="Abadi" panose="020B0604020104020204" pitchFamily="34" charset="0"/>
              </a:rPr>
              <a:t>the train and </a:t>
            </a:r>
            <a:r>
              <a:rPr lang="en-US" dirty="0">
                <a:solidFill>
                  <a:schemeClr val="accent3">
                    <a:lumMod val="25000"/>
                  </a:schemeClr>
                </a:solidFill>
                <a:latin typeface="Abadi" panose="020B0604020104020204" pitchFamily="34" charset="0"/>
              </a:rPr>
              <a:t>test data to identify the most effective method</a:t>
            </a:r>
          </a:p>
        </p:txBody>
      </p:sp>
      <p:cxnSp>
        <p:nvCxnSpPr>
          <p:cNvPr id="13" name="Connector: Elbow 12">
            <a:extLst>
              <a:ext uri="{FF2B5EF4-FFF2-40B4-BE49-F238E27FC236}">
                <a16:creationId xmlns:a16="http://schemas.microsoft.com/office/drawing/2014/main" id="{0AF69D98-04DE-4FE3-2215-FFC750D049FC}"/>
              </a:ext>
            </a:extLst>
          </p:cNvPr>
          <p:cNvCxnSpPr>
            <a:cxnSpLocks/>
            <a:stCxn id="10" idx="3"/>
            <a:endCxn id="11" idx="1"/>
          </p:cNvCxnSpPr>
          <p:nvPr/>
        </p:nvCxnSpPr>
        <p:spPr>
          <a:xfrm flipV="1">
            <a:off x="5338722" y="2636985"/>
            <a:ext cx="1163223" cy="2000485"/>
          </a:xfrm>
          <a:prstGeom prst="bentConnector3">
            <a:avLst>
              <a:gd name="adj1" fmla="val 50000"/>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0DB71D6D-D976-E058-91DA-0216A5BEBC1B}"/>
              </a:ext>
            </a:extLst>
          </p:cNvPr>
          <p:cNvCxnSpPr/>
          <p:nvPr/>
        </p:nvCxnSpPr>
        <p:spPr>
          <a:xfrm>
            <a:off x="3281322" y="2778157"/>
            <a:ext cx="0" cy="372387"/>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A3426F7-ED70-1A9C-8EE1-BDA05131C213}"/>
              </a:ext>
            </a:extLst>
          </p:cNvPr>
          <p:cNvCxnSpPr/>
          <p:nvPr/>
        </p:nvCxnSpPr>
        <p:spPr>
          <a:xfrm>
            <a:off x="3281322" y="3896344"/>
            <a:ext cx="0" cy="366222"/>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226E621A-D804-C47B-27B1-BA798BF35AC7}"/>
              </a:ext>
            </a:extLst>
          </p:cNvPr>
          <p:cNvCxnSpPr/>
          <p:nvPr/>
        </p:nvCxnSpPr>
        <p:spPr>
          <a:xfrm>
            <a:off x="8477065" y="3222905"/>
            <a:ext cx="0" cy="370383"/>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pic>
        <p:nvPicPr>
          <p:cNvPr id="20" name="Graphic 19" descr="Play with solid fill">
            <a:extLst>
              <a:ext uri="{FF2B5EF4-FFF2-40B4-BE49-F238E27FC236}">
                <a16:creationId xmlns:a16="http://schemas.microsoft.com/office/drawing/2014/main" id="{FC728F5A-1CAF-3F34-0F52-19E5795BE5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7878" y="1669531"/>
            <a:ext cx="246888" cy="246888"/>
          </a:xfrm>
          <a:prstGeom prst="rect">
            <a:avLst/>
          </a:prstGeom>
        </p:spPr>
      </p:pic>
      <p:pic>
        <p:nvPicPr>
          <p:cNvPr id="21" name="Graphic 20" descr="Stop with solid fill">
            <a:extLst>
              <a:ext uri="{FF2B5EF4-FFF2-40B4-BE49-F238E27FC236}">
                <a16:creationId xmlns:a16="http://schemas.microsoft.com/office/drawing/2014/main" id="{BE48CCCA-24F4-9549-A6B0-2D6BA03A48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54013" y="4653534"/>
            <a:ext cx="246104" cy="246104"/>
          </a:xfrm>
          <a:prstGeom prst="rect">
            <a:avLst/>
          </a:prstGeom>
        </p:spPr>
      </p:pic>
    </p:spTree>
    <p:extLst>
      <p:ext uri="{BB962C8B-B14F-4D97-AF65-F5344CB8AC3E}">
        <p14:creationId xmlns:p14="http://schemas.microsoft.com/office/powerpoint/2010/main" val="3809241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graphicFrame>
        <p:nvGraphicFramePr>
          <p:cNvPr id="7" name="Table 6">
            <a:extLst>
              <a:ext uri="{FF2B5EF4-FFF2-40B4-BE49-F238E27FC236}">
                <a16:creationId xmlns:a16="http://schemas.microsoft.com/office/drawing/2014/main" id="{EB63B17A-78E6-2F27-533A-CB4BDCE0E713}"/>
              </a:ext>
            </a:extLst>
          </p:cNvPr>
          <p:cNvGraphicFramePr>
            <a:graphicFrameLocks noGrp="1"/>
          </p:cNvGraphicFramePr>
          <p:nvPr>
            <p:extLst>
              <p:ext uri="{D42A27DB-BD31-4B8C-83A1-F6EECF244321}">
                <p14:modId xmlns:p14="http://schemas.microsoft.com/office/powerpoint/2010/main" val="3187269342"/>
              </p:ext>
            </p:extLst>
          </p:nvPr>
        </p:nvGraphicFramePr>
        <p:xfrm>
          <a:off x="770011" y="4748106"/>
          <a:ext cx="7817517" cy="1617699"/>
        </p:xfrm>
        <a:graphic>
          <a:graphicData uri="http://schemas.openxmlformats.org/drawingml/2006/table">
            <a:tbl>
              <a:tblPr firstRow="1" firstCol="1" bandRow="1"/>
              <a:tblGrid>
                <a:gridCol w="7817517">
                  <a:extLst>
                    <a:ext uri="{9D8B030D-6E8A-4147-A177-3AD203B41FA5}">
                      <a16:colId xmlns:a16="http://schemas.microsoft.com/office/drawing/2014/main" val="3773840234"/>
                    </a:ext>
                  </a:extLst>
                </a:gridCol>
              </a:tblGrid>
              <a:tr h="365761">
                <a:tc>
                  <a:txBody>
                    <a:bodyPr/>
                    <a:lstStyle/>
                    <a:p>
                      <a:r>
                        <a:rPr lang="en-US" sz="2000" b="0" i="0" dirty="0">
                          <a:solidFill>
                            <a:srgbClr val="0D0D0D"/>
                          </a:solidFill>
                          <a:effectLst/>
                          <a:latin typeface="Abadi" panose="020B0604020104020204" pitchFamily="34" charset="0"/>
                        </a:rPr>
                        <a:t>The launch site with the </a:t>
                      </a:r>
                      <a:r>
                        <a:rPr lang="en-US" sz="2000" b="1" i="0" dirty="0">
                          <a:solidFill>
                            <a:srgbClr val="0D0D0D"/>
                          </a:solidFill>
                          <a:effectLst/>
                          <a:latin typeface="Abadi" panose="020B0604020104020204" pitchFamily="34" charset="0"/>
                        </a:rPr>
                        <a:t>highest </a:t>
                      </a:r>
                      <a:r>
                        <a:rPr lang="en-US" sz="2000" b="0" i="0" dirty="0">
                          <a:solidFill>
                            <a:srgbClr val="0D0D0D"/>
                          </a:solidFill>
                          <a:effectLst/>
                          <a:latin typeface="Abadi" panose="020B0604020104020204" pitchFamily="34" charset="0"/>
                        </a:rPr>
                        <a:t>number of launches is </a:t>
                      </a:r>
                      <a:r>
                        <a:rPr lang="en-US" sz="2000" b="1" i="0" dirty="0">
                          <a:solidFill>
                            <a:srgbClr val="C00000"/>
                          </a:solidFill>
                          <a:effectLst/>
                          <a:latin typeface="Abadi" panose="020B0604020104020204" pitchFamily="34" charset="0"/>
                        </a:rPr>
                        <a:t>CCAFS SLC 40</a:t>
                      </a: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r h="104824">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15200">
                <a:tc>
                  <a:txBody>
                    <a:bodyPr/>
                    <a:lstStyle/>
                    <a:p>
                      <a:r>
                        <a:rPr lang="en-US" sz="2000" dirty="0">
                          <a:solidFill>
                            <a:srgbClr val="0D0D0D"/>
                          </a:solidFill>
                          <a:latin typeface="Abadi" panose="020B0604020104020204" pitchFamily="34" charset="0"/>
                        </a:rPr>
                        <a:t>T</a:t>
                      </a:r>
                      <a:r>
                        <a:rPr lang="en-US" sz="2000" b="0" i="0" dirty="0">
                          <a:solidFill>
                            <a:srgbClr val="0D0D0D"/>
                          </a:solidFill>
                          <a:effectLst/>
                          <a:latin typeface="Abadi" panose="020B0604020104020204" pitchFamily="34" charset="0"/>
                        </a:rPr>
                        <a:t>he launch site with the </a:t>
                      </a:r>
                      <a:r>
                        <a:rPr lang="en-US" sz="2000" b="1" i="0" dirty="0">
                          <a:solidFill>
                            <a:srgbClr val="0D0D0D"/>
                          </a:solidFill>
                          <a:effectLst/>
                          <a:latin typeface="Abadi" panose="020B0604020104020204" pitchFamily="34" charset="0"/>
                        </a:rPr>
                        <a:t>least </a:t>
                      </a:r>
                      <a:r>
                        <a:rPr lang="en-US" sz="2000" b="0" i="0" dirty="0">
                          <a:solidFill>
                            <a:srgbClr val="0D0D0D"/>
                          </a:solidFill>
                          <a:effectLst/>
                          <a:latin typeface="Abadi" panose="020B0604020104020204" pitchFamily="34" charset="0"/>
                        </a:rPr>
                        <a:t>number</a:t>
                      </a:r>
                      <a:r>
                        <a:rPr lang="en-US" sz="2000" b="1" i="0" dirty="0">
                          <a:solidFill>
                            <a:srgbClr val="0D0D0D"/>
                          </a:solidFill>
                          <a:effectLst/>
                          <a:latin typeface="Abadi" panose="020B0604020104020204" pitchFamily="34" charset="0"/>
                        </a:rPr>
                        <a:t> </a:t>
                      </a:r>
                      <a:r>
                        <a:rPr lang="en-US" sz="2000" b="0" i="0" dirty="0">
                          <a:solidFill>
                            <a:srgbClr val="0D0D0D"/>
                          </a:solidFill>
                          <a:effectLst/>
                          <a:latin typeface="Abadi" panose="020B0604020104020204" pitchFamily="34" charset="0"/>
                        </a:rPr>
                        <a:t>of launches is </a:t>
                      </a:r>
                      <a:r>
                        <a:rPr lang="en-US" sz="2000" b="1" i="0" dirty="0">
                          <a:solidFill>
                            <a:srgbClr val="C00000"/>
                          </a:solidFill>
                          <a:effectLst/>
                          <a:latin typeface="Abadi" panose="020B0604020104020204" pitchFamily="34" charset="0"/>
                        </a:rPr>
                        <a:t>VAFB SLC 4E</a:t>
                      </a: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630852476"/>
                  </a:ext>
                </a:extLst>
              </a:tr>
              <a:tr h="219167">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097684780"/>
                  </a:ext>
                </a:extLst>
              </a:tr>
              <a:tr h="315200">
                <a:tc>
                  <a:txBody>
                    <a:bodyPr/>
                    <a:lstStyle/>
                    <a:p>
                      <a:r>
                        <a:rPr lang="en-US" sz="2000" b="0" i="0" dirty="0">
                          <a:solidFill>
                            <a:srgbClr val="0D0D0D"/>
                          </a:solidFill>
                          <a:effectLst/>
                          <a:latin typeface="Abadi" panose="020B0604020104020204" pitchFamily="34" charset="0"/>
                        </a:rPr>
                        <a:t>As </a:t>
                      </a:r>
                      <a:r>
                        <a:rPr lang="en-US" sz="2000" b="1" i="0" dirty="0">
                          <a:solidFill>
                            <a:srgbClr val="0D0D0D"/>
                          </a:solidFill>
                          <a:effectLst/>
                          <a:latin typeface="Abadi" panose="020B0604020104020204" pitchFamily="34" charset="0"/>
                        </a:rPr>
                        <a:t>the flight number increases</a:t>
                      </a:r>
                      <a:r>
                        <a:rPr lang="en-US" sz="2000" b="0" i="0" dirty="0">
                          <a:solidFill>
                            <a:srgbClr val="0D0D0D"/>
                          </a:solidFill>
                          <a:effectLst/>
                          <a:latin typeface="Abadi" panose="020B0604020104020204" pitchFamily="34" charset="0"/>
                        </a:rPr>
                        <a:t>, the </a:t>
                      </a:r>
                      <a:r>
                        <a:rPr lang="en-US" sz="2000" b="1" i="0" dirty="0">
                          <a:solidFill>
                            <a:srgbClr val="0D0D0D"/>
                          </a:solidFill>
                          <a:effectLst/>
                          <a:latin typeface="Abadi" panose="020B0604020104020204" pitchFamily="34" charset="0"/>
                        </a:rPr>
                        <a:t>likelihood of success also increases</a:t>
                      </a:r>
                    </a:p>
                  </a:txBody>
                  <a:tcPr marL="68580" marR="68580" marT="0" marB="0">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2971413045"/>
                  </a:ext>
                </a:extLst>
              </a:tr>
            </a:tbl>
          </a:graphicData>
        </a:graphic>
      </p:graphicFrame>
      <p:pic>
        <p:nvPicPr>
          <p:cNvPr id="3082" name="Picture 10">
            <a:extLst>
              <a:ext uri="{FF2B5EF4-FFF2-40B4-BE49-F238E27FC236}">
                <a16:creationId xmlns:a16="http://schemas.microsoft.com/office/drawing/2014/main" id="{A1A9BFB5-9A49-9A9F-A65A-C1D588B166A8}"/>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93086"/>
            <a:ext cx="12188952"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3F5E9F"/>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graphicFrame>
        <p:nvGraphicFramePr>
          <p:cNvPr id="2" name="Table 1">
            <a:extLst>
              <a:ext uri="{FF2B5EF4-FFF2-40B4-BE49-F238E27FC236}">
                <a16:creationId xmlns:a16="http://schemas.microsoft.com/office/drawing/2014/main" id="{8B5E0445-BE33-0326-48C4-B440610FD0E0}"/>
              </a:ext>
            </a:extLst>
          </p:cNvPr>
          <p:cNvGraphicFramePr>
            <a:graphicFrameLocks noGrp="1"/>
          </p:cNvGraphicFramePr>
          <p:nvPr>
            <p:extLst>
              <p:ext uri="{D42A27DB-BD31-4B8C-83A1-F6EECF244321}">
                <p14:modId xmlns:p14="http://schemas.microsoft.com/office/powerpoint/2010/main" val="4247970593"/>
              </p:ext>
            </p:extLst>
          </p:nvPr>
        </p:nvGraphicFramePr>
        <p:xfrm>
          <a:off x="770011" y="4748106"/>
          <a:ext cx="10167888" cy="1861538"/>
        </p:xfrm>
        <a:graphic>
          <a:graphicData uri="http://schemas.openxmlformats.org/drawingml/2006/table">
            <a:tbl>
              <a:tblPr firstRow="1" firstCol="1" bandRow="1"/>
              <a:tblGrid>
                <a:gridCol w="10167888">
                  <a:extLst>
                    <a:ext uri="{9D8B030D-6E8A-4147-A177-3AD203B41FA5}">
                      <a16:colId xmlns:a16="http://schemas.microsoft.com/office/drawing/2014/main" val="3773840234"/>
                    </a:ext>
                  </a:extLst>
                </a:gridCol>
              </a:tblGrid>
              <a:tr h="365761">
                <a:tc>
                  <a:txBody>
                    <a:bodyPr/>
                    <a:lstStyle/>
                    <a:p>
                      <a:r>
                        <a:rPr lang="en-US" sz="2000" b="0" i="0" dirty="0">
                          <a:solidFill>
                            <a:srgbClr val="0D0D0D"/>
                          </a:solidFill>
                          <a:effectLst/>
                          <a:latin typeface="Abadi" panose="020B0604020104020204" pitchFamily="34" charset="0"/>
                        </a:rPr>
                        <a:t>For the </a:t>
                      </a:r>
                      <a:r>
                        <a:rPr lang="en-US" sz="2000" b="1" i="0" dirty="0">
                          <a:solidFill>
                            <a:srgbClr val="C00000"/>
                          </a:solidFill>
                          <a:effectLst/>
                          <a:latin typeface="Abadi" panose="020B0604020104020204" pitchFamily="34" charset="0"/>
                        </a:rPr>
                        <a:t>VAFB-SLC</a:t>
                      </a:r>
                      <a:r>
                        <a:rPr lang="en-US" sz="2000" b="0" i="0" dirty="0">
                          <a:solidFill>
                            <a:srgbClr val="0D0D0D"/>
                          </a:solidFill>
                          <a:effectLst/>
                          <a:latin typeface="Abadi" panose="020B0604020104020204" pitchFamily="34" charset="0"/>
                        </a:rPr>
                        <a:t> launch site there are no rockets launched for heavy payload mass (greater than 10000 kg)</a:t>
                      </a: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r h="104824">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15200">
                <a:tc>
                  <a:txBody>
                    <a:bodyPr/>
                    <a:lstStyle/>
                    <a:p>
                      <a:r>
                        <a:rPr lang="en-US" sz="2000" b="1" dirty="0">
                          <a:solidFill>
                            <a:srgbClr val="C00000"/>
                          </a:solidFill>
                          <a:latin typeface="Abadi" panose="020B0604020104020204" pitchFamily="34" charset="0"/>
                        </a:rPr>
                        <a:t>KSC LC 39A </a:t>
                      </a:r>
                      <a:r>
                        <a:rPr lang="en-US" sz="2000" dirty="0">
                          <a:solidFill>
                            <a:srgbClr val="0D0D0D"/>
                          </a:solidFill>
                          <a:latin typeface="Abadi" panose="020B0604020104020204" pitchFamily="34" charset="0"/>
                        </a:rPr>
                        <a:t>has a 100% success rate for payload mass under 5500 kg</a:t>
                      </a:r>
                      <a:endParaRPr lang="en-US" sz="2000" b="1" i="0" dirty="0">
                        <a:solidFill>
                          <a:srgbClr val="1F1F1F"/>
                        </a:solidFill>
                        <a:effectLst/>
                        <a:latin typeface="Abadi" panose="020B0604020104020204" pitchFamily="34" charset="0"/>
                      </a:endParaRP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630852476"/>
                  </a:ext>
                </a:extLst>
              </a:tr>
              <a:tr h="219167">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097684780"/>
                  </a:ext>
                </a:extLst>
              </a:tr>
              <a:tr h="315200">
                <a:tc>
                  <a:txBody>
                    <a:bodyPr/>
                    <a:lstStyle/>
                    <a:p>
                      <a:r>
                        <a:rPr lang="en-US" sz="2000" b="0" i="0" dirty="0">
                          <a:solidFill>
                            <a:srgbClr val="0D0D0D"/>
                          </a:solidFill>
                          <a:effectLst/>
                          <a:latin typeface="Abadi" panose="020B0604020104020204" pitchFamily="34" charset="0"/>
                        </a:rPr>
                        <a:t>The </a:t>
                      </a:r>
                      <a:r>
                        <a:rPr lang="en-US" sz="2000" b="1" i="0" dirty="0">
                          <a:solidFill>
                            <a:srgbClr val="0D0D0D"/>
                          </a:solidFill>
                          <a:effectLst/>
                          <a:latin typeface="Abadi" panose="020B0604020104020204" pitchFamily="34" charset="0"/>
                        </a:rPr>
                        <a:t>likelihood of success </a:t>
                      </a:r>
                      <a:r>
                        <a:rPr lang="en-US" sz="2000" b="0" i="0" dirty="0">
                          <a:solidFill>
                            <a:srgbClr val="0D0D0D"/>
                          </a:solidFill>
                          <a:effectLst/>
                          <a:latin typeface="Abadi" panose="020B0604020104020204" pitchFamily="34" charset="0"/>
                        </a:rPr>
                        <a:t>is very high for heavier payload mass (&gt;9000 kg)</a:t>
                      </a:r>
                      <a:endParaRPr lang="en-US" sz="2000" b="1" i="0" dirty="0">
                        <a:solidFill>
                          <a:srgbClr val="0D0D0D"/>
                        </a:solidFill>
                        <a:effectLst/>
                        <a:latin typeface="Abadi" panose="020B0604020104020204" pitchFamily="34" charset="0"/>
                      </a:endParaRPr>
                    </a:p>
                  </a:txBody>
                  <a:tcPr marL="68580" marR="68580" marT="0" marB="0">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2971413045"/>
                  </a:ext>
                </a:extLst>
              </a:tr>
            </a:tbl>
          </a:graphicData>
        </a:graphic>
      </p:graphicFrame>
      <p:pic>
        <p:nvPicPr>
          <p:cNvPr id="1030" name="Picture 6">
            <a:extLst>
              <a:ext uri="{FF2B5EF4-FFF2-40B4-BE49-F238E27FC236}">
                <a16:creationId xmlns:a16="http://schemas.microsoft.com/office/drawing/2014/main" id="{63A04464-7DD7-D6CE-5CEB-43425DEE2FE8}"/>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0116"/>
            <a:ext cx="12192000"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052" name="Picture 4">
            <a:extLst>
              <a:ext uri="{FF2B5EF4-FFF2-40B4-BE49-F238E27FC236}">
                <a16:creationId xmlns:a16="http://schemas.microsoft.com/office/drawing/2014/main" id="{D7582736-FEA2-8815-1DC0-091B6503C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9" y="1370858"/>
            <a:ext cx="6586706" cy="42279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8170608-9751-97F1-1608-DF29C3E18BEB}"/>
              </a:ext>
            </a:extLst>
          </p:cNvPr>
          <p:cNvGraphicFramePr>
            <a:graphicFrameLocks noGrp="1"/>
          </p:cNvGraphicFramePr>
          <p:nvPr>
            <p:extLst>
              <p:ext uri="{D42A27DB-BD31-4B8C-83A1-F6EECF244321}">
                <p14:modId xmlns:p14="http://schemas.microsoft.com/office/powerpoint/2010/main" val="1986206004"/>
              </p:ext>
            </p:extLst>
          </p:nvPr>
        </p:nvGraphicFramePr>
        <p:xfrm>
          <a:off x="844516" y="5882269"/>
          <a:ext cx="9897990" cy="609600"/>
        </p:xfrm>
        <a:graphic>
          <a:graphicData uri="http://schemas.openxmlformats.org/drawingml/2006/table">
            <a:tbl>
              <a:tblPr firstRow="1" firstCol="1" bandRow="1"/>
              <a:tblGrid>
                <a:gridCol w="5888177">
                  <a:extLst>
                    <a:ext uri="{9D8B030D-6E8A-4147-A177-3AD203B41FA5}">
                      <a16:colId xmlns:a16="http://schemas.microsoft.com/office/drawing/2014/main" val="3773840234"/>
                    </a:ext>
                  </a:extLst>
                </a:gridCol>
                <a:gridCol w="4009813">
                  <a:extLst>
                    <a:ext uri="{9D8B030D-6E8A-4147-A177-3AD203B41FA5}">
                      <a16:colId xmlns:a16="http://schemas.microsoft.com/office/drawing/2014/main" val="3725253609"/>
                    </a:ext>
                  </a:extLst>
                </a:gridCol>
              </a:tblGrid>
              <a:tr h="365761">
                <a:tc>
                  <a:txBody>
                    <a:bodyPr/>
                    <a:lstStyle/>
                    <a:p>
                      <a:r>
                        <a:rPr lang="en-US" sz="2000" b="1" i="0" dirty="0">
                          <a:solidFill>
                            <a:srgbClr val="C00000"/>
                          </a:solidFill>
                          <a:effectLst/>
                          <a:latin typeface="Abadi" panose="020B0604020104020204" pitchFamily="34" charset="0"/>
                        </a:rPr>
                        <a:t>ES-L1</a:t>
                      </a:r>
                      <a:r>
                        <a:rPr lang="en-US" sz="2000" b="0" i="0" dirty="0">
                          <a:solidFill>
                            <a:srgbClr val="0D0D0D"/>
                          </a:solidFill>
                          <a:effectLst/>
                          <a:latin typeface="Abadi" panose="020B0604020104020204" pitchFamily="34" charset="0"/>
                        </a:rPr>
                        <a:t>, </a:t>
                      </a:r>
                      <a:r>
                        <a:rPr lang="en-US" sz="2000" b="1" i="0" dirty="0">
                          <a:solidFill>
                            <a:srgbClr val="C00000"/>
                          </a:solidFill>
                          <a:effectLst/>
                          <a:latin typeface="Abadi" panose="020B0604020104020204" pitchFamily="34" charset="0"/>
                        </a:rPr>
                        <a:t>GEO</a:t>
                      </a:r>
                      <a:r>
                        <a:rPr lang="en-US" sz="2000" b="0" i="0" dirty="0">
                          <a:solidFill>
                            <a:srgbClr val="0D0D0D"/>
                          </a:solidFill>
                          <a:effectLst/>
                          <a:latin typeface="Abadi" panose="020B0604020104020204" pitchFamily="34" charset="0"/>
                        </a:rPr>
                        <a:t>, </a:t>
                      </a:r>
                      <a:r>
                        <a:rPr lang="en-US" sz="2000" b="1" i="0" dirty="0">
                          <a:solidFill>
                            <a:srgbClr val="C00000"/>
                          </a:solidFill>
                          <a:effectLst/>
                          <a:latin typeface="Abadi" panose="020B0604020104020204" pitchFamily="34" charset="0"/>
                        </a:rPr>
                        <a:t>HEO</a:t>
                      </a:r>
                      <a:r>
                        <a:rPr lang="en-US" sz="2000" b="0" i="0" dirty="0">
                          <a:solidFill>
                            <a:srgbClr val="0D0D0D"/>
                          </a:solidFill>
                          <a:effectLst/>
                          <a:latin typeface="Abadi" panose="020B0604020104020204" pitchFamily="34" charset="0"/>
                        </a:rPr>
                        <a:t> and </a:t>
                      </a:r>
                      <a:r>
                        <a:rPr lang="en-US" sz="2000" b="1" i="0" dirty="0">
                          <a:solidFill>
                            <a:srgbClr val="C00000"/>
                          </a:solidFill>
                          <a:effectLst/>
                          <a:latin typeface="Abadi" panose="020B0604020104020204" pitchFamily="34" charset="0"/>
                        </a:rPr>
                        <a:t>SSO</a:t>
                      </a:r>
                      <a:r>
                        <a:rPr lang="en-US" sz="2000" b="0" i="0" dirty="0">
                          <a:solidFill>
                            <a:srgbClr val="0D0D0D"/>
                          </a:solidFill>
                          <a:effectLst/>
                          <a:latin typeface="Abadi" panose="020B0604020104020204" pitchFamily="34" charset="0"/>
                        </a:rPr>
                        <a:t> have a 100% success rate</a:t>
                      </a:r>
                      <a:endParaRPr lang="en-US" sz="2000" b="1" i="0" dirty="0">
                        <a:solidFill>
                          <a:srgbClr val="0D0D0D"/>
                        </a:solidFill>
                        <a:effectLst/>
                        <a:latin typeface="Abadi" panose="020B0604020104020204" pitchFamily="34" charset="0"/>
                      </a:endParaRPr>
                    </a:p>
                  </a:txBody>
                  <a:tcPr marL="68580" marR="68580" marT="0" marB="0" anchor="ctr">
                    <a:lnL w="38100" cap="flat" cmpd="sng" algn="ctr">
                      <a:solidFill>
                        <a:srgbClr val="0B49CB"/>
                      </a:solidFill>
                      <a:prstDash val="solid"/>
                      <a:round/>
                      <a:headEnd type="none" w="med" len="med"/>
                      <a:tailEnd type="none" w="med" len="med"/>
                    </a:lnL>
                    <a:lnR w="38100" cap="flat" cmpd="sng" algn="ctr">
                      <a:solidFill>
                        <a:srgbClr val="0B49CB"/>
                      </a:solidFill>
                      <a:prstDash val="solid"/>
                      <a:round/>
                      <a:headEnd type="none" w="med" len="med"/>
                      <a:tailEnd type="none" w="med" len="med"/>
                    </a:ln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C00000"/>
                          </a:solidFill>
                          <a:latin typeface="Abadi" panose="020B0604020104020204" pitchFamily="34" charset="0"/>
                        </a:rPr>
                        <a:t>SO</a:t>
                      </a:r>
                      <a:r>
                        <a:rPr lang="en-US" sz="2000" dirty="0">
                          <a:solidFill>
                            <a:srgbClr val="0D0D0D"/>
                          </a:solidFill>
                          <a:latin typeface="Abadi" panose="020B0604020104020204" pitchFamily="34" charset="0"/>
                        </a:rPr>
                        <a:t> has a 0% success rate</a:t>
                      </a:r>
                      <a:endParaRPr lang="en-US" sz="2000" b="1" i="0" dirty="0">
                        <a:solidFill>
                          <a:srgbClr val="1F1F1F"/>
                        </a:solidFill>
                        <a:effectLst/>
                        <a:latin typeface="Abadi" panose="020B0604020104020204" pitchFamily="34" charset="0"/>
                      </a:endParaRP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bl>
          </a:graphicData>
        </a:graphic>
      </p:graphicFrame>
      <p:grpSp>
        <p:nvGrpSpPr>
          <p:cNvPr id="17" name="Group 16">
            <a:extLst>
              <a:ext uri="{FF2B5EF4-FFF2-40B4-BE49-F238E27FC236}">
                <a16:creationId xmlns:a16="http://schemas.microsoft.com/office/drawing/2014/main" id="{E2BCED09-CA29-92DF-4200-C2795EA02247}"/>
              </a:ext>
            </a:extLst>
          </p:cNvPr>
          <p:cNvGrpSpPr/>
          <p:nvPr/>
        </p:nvGrpSpPr>
        <p:grpSpPr>
          <a:xfrm>
            <a:off x="6673025" y="1370858"/>
            <a:ext cx="5449512" cy="973922"/>
            <a:chOff x="322186" y="1762229"/>
            <a:chExt cx="3935464" cy="493776"/>
          </a:xfrm>
        </p:grpSpPr>
        <p:sp>
          <p:nvSpPr>
            <p:cNvPr id="18" name="TextBox 17">
              <a:extLst>
                <a:ext uri="{FF2B5EF4-FFF2-40B4-BE49-F238E27FC236}">
                  <a16:creationId xmlns:a16="http://schemas.microsoft.com/office/drawing/2014/main" id="{3DA5B6EF-16C3-56E5-7CD6-B4B0996AEB99}"/>
                </a:ext>
              </a:extLst>
            </p:cNvPr>
            <p:cNvSpPr txBox="1"/>
            <p:nvPr/>
          </p:nvSpPr>
          <p:spPr>
            <a:xfrm>
              <a:off x="322186" y="1762229"/>
              <a:ext cx="3935464"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sz="1600" b="1" dirty="0">
                  <a:latin typeface="Abadi" panose="020B0604020104020204" pitchFamily="34" charset="0"/>
                </a:rPr>
                <a:t>ES-L1 (Lagrange Point 1): </a:t>
              </a:r>
              <a:r>
                <a:rPr lang="en-US" sz="1600" dirty="0">
                  <a:latin typeface="Abadi" panose="020B0604020104020204" pitchFamily="34" charset="0"/>
                </a:rPr>
                <a:t>A point between the sun and the Earth where gravitational forces cancel out, allowing small objects to remain in equilibrium.</a:t>
              </a:r>
            </a:p>
          </p:txBody>
        </p:sp>
        <p:sp>
          <p:nvSpPr>
            <p:cNvPr id="19" name="Google Shape;1540;p43">
              <a:extLst>
                <a:ext uri="{FF2B5EF4-FFF2-40B4-BE49-F238E27FC236}">
                  <a16:creationId xmlns:a16="http://schemas.microsoft.com/office/drawing/2014/main" id="{6B02B5EA-7C02-08B0-C830-ADC4D7FD98A0}"/>
                </a:ext>
              </a:extLst>
            </p:cNvPr>
            <p:cNvSpPr/>
            <p:nvPr/>
          </p:nvSpPr>
          <p:spPr>
            <a:xfrm>
              <a:off x="322186" y="1762229"/>
              <a:ext cx="363193" cy="490505"/>
            </a:xfrm>
            <a:prstGeom prst="rect">
              <a:avLst/>
            </a:prstGeom>
            <a:solidFill>
              <a:srgbClr val="E68193"/>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000" b="1" dirty="0">
                  <a:solidFill>
                    <a:schemeClr val="bg1"/>
                  </a:solidFill>
                  <a:latin typeface="Abadi" panose="020B0604020104020204" pitchFamily="34" charset="0"/>
                  <a:sym typeface="Fira Sans Extra Condensed"/>
                </a:rPr>
                <a:t>01</a:t>
              </a:r>
              <a:endParaRPr sz="2000" b="1" dirty="0">
                <a:solidFill>
                  <a:schemeClr val="bg1"/>
                </a:solidFill>
                <a:latin typeface="Abadi" panose="020B0604020104020204" pitchFamily="34" charset="0"/>
                <a:sym typeface="Fira Sans Extra Condensed"/>
              </a:endParaRPr>
            </a:p>
          </p:txBody>
        </p:sp>
      </p:grpSp>
      <p:grpSp>
        <p:nvGrpSpPr>
          <p:cNvPr id="20" name="Group 19">
            <a:extLst>
              <a:ext uri="{FF2B5EF4-FFF2-40B4-BE49-F238E27FC236}">
                <a16:creationId xmlns:a16="http://schemas.microsoft.com/office/drawing/2014/main" id="{631CB469-2DDA-591A-71DC-8EB09A5C82D1}"/>
              </a:ext>
            </a:extLst>
          </p:cNvPr>
          <p:cNvGrpSpPr/>
          <p:nvPr/>
        </p:nvGrpSpPr>
        <p:grpSpPr>
          <a:xfrm>
            <a:off x="6684424" y="2550232"/>
            <a:ext cx="5449512" cy="973922"/>
            <a:chOff x="322186" y="1762229"/>
            <a:chExt cx="3935464" cy="493776"/>
          </a:xfrm>
        </p:grpSpPr>
        <p:sp>
          <p:nvSpPr>
            <p:cNvPr id="21" name="TextBox 20">
              <a:extLst>
                <a:ext uri="{FF2B5EF4-FFF2-40B4-BE49-F238E27FC236}">
                  <a16:creationId xmlns:a16="http://schemas.microsoft.com/office/drawing/2014/main" id="{E725BB6F-F38D-89EB-401F-9E3600BD3A61}"/>
                </a:ext>
              </a:extLst>
            </p:cNvPr>
            <p:cNvSpPr txBox="1"/>
            <p:nvPr/>
          </p:nvSpPr>
          <p:spPr>
            <a:xfrm>
              <a:off x="322186" y="1762229"/>
              <a:ext cx="3935464"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sz="1600" b="1" i="0" dirty="0">
                  <a:solidFill>
                    <a:srgbClr val="0D0D0D"/>
                  </a:solidFill>
                  <a:effectLst/>
                  <a:latin typeface="Abadi" panose="020B0604020104020204" pitchFamily="34" charset="0"/>
                </a:rPr>
                <a:t>GEO (Geosynchronous Orbit):</a:t>
              </a:r>
              <a:r>
                <a:rPr lang="en-US" sz="1600" b="0" i="0" dirty="0">
                  <a:solidFill>
                    <a:srgbClr val="0D0D0D"/>
                  </a:solidFill>
                  <a:effectLst/>
                  <a:latin typeface="Abadi" panose="020B0604020104020204" pitchFamily="34" charset="0"/>
                </a:rPr>
                <a:t> A circular orbit 35,786 kilometers above Earth's equator, following the direction of Earth's rotation.</a:t>
              </a:r>
            </a:p>
          </p:txBody>
        </p:sp>
        <p:sp>
          <p:nvSpPr>
            <p:cNvPr id="22" name="Google Shape;1540;p43">
              <a:extLst>
                <a:ext uri="{FF2B5EF4-FFF2-40B4-BE49-F238E27FC236}">
                  <a16:creationId xmlns:a16="http://schemas.microsoft.com/office/drawing/2014/main" id="{B45C65AF-9E88-DD27-E30E-20CBC3A6F1B5}"/>
                </a:ext>
              </a:extLst>
            </p:cNvPr>
            <p:cNvSpPr/>
            <p:nvPr/>
          </p:nvSpPr>
          <p:spPr>
            <a:xfrm>
              <a:off x="322186" y="1762229"/>
              <a:ext cx="363193" cy="490505"/>
            </a:xfrm>
            <a:prstGeom prst="rect">
              <a:avLst/>
            </a:prstGeom>
            <a:solidFill>
              <a:srgbClr val="CB8748"/>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000" b="1" dirty="0">
                  <a:solidFill>
                    <a:schemeClr val="bg1"/>
                  </a:solidFill>
                  <a:latin typeface="Abadi" panose="020B0604020104020204" pitchFamily="34" charset="0"/>
                  <a:sym typeface="Fira Sans Extra Condensed"/>
                </a:rPr>
                <a:t>02</a:t>
              </a:r>
              <a:endParaRPr sz="2000" b="1" dirty="0">
                <a:solidFill>
                  <a:schemeClr val="bg1"/>
                </a:solidFill>
                <a:latin typeface="Abadi" panose="020B0604020104020204" pitchFamily="34" charset="0"/>
                <a:sym typeface="Fira Sans Extra Condensed"/>
              </a:endParaRPr>
            </a:p>
          </p:txBody>
        </p:sp>
      </p:grpSp>
      <p:grpSp>
        <p:nvGrpSpPr>
          <p:cNvPr id="23" name="Group 22">
            <a:extLst>
              <a:ext uri="{FF2B5EF4-FFF2-40B4-BE49-F238E27FC236}">
                <a16:creationId xmlns:a16="http://schemas.microsoft.com/office/drawing/2014/main" id="{6C7B893E-91CA-56D4-5C08-89EB9B758CCB}"/>
              </a:ext>
            </a:extLst>
          </p:cNvPr>
          <p:cNvGrpSpPr/>
          <p:nvPr/>
        </p:nvGrpSpPr>
        <p:grpSpPr>
          <a:xfrm>
            <a:off x="6684424" y="3729606"/>
            <a:ext cx="5449512" cy="689841"/>
            <a:chOff x="322186" y="1762229"/>
            <a:chExt cx="3935464" cy="349748"/>
          </a:xfrm>
        </p:grpSpPr>
        <p:sp>
          <p:nvSpPr>
            <p:cNvPr id="24" name="TextBox 23">
              <a:extLst>
                <a:ext uri="{FF2B5EF4-FFF2-40B4-BE49-F238E27FC236}">
                  <a16:creationId xmlns:a16="http://schemas.microsoft.com/office/drawing/2014/main" id="{B7988F07-3B2A-1ECB-7037-8A82905500D5}"/>
                </a:ext>
              </a:extLst>
            </p:cNvPr>
            <p:cNvSpPr txBox="1"/>
            <p:nvPr/>
          </p:nvSpPr>
          <p:spPr>
            <a:xfrm>
              <a:off x="322186" y="1762229"/>
              <a:ext cx="3935464" cy="34974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sz="1600" b="1" i="0" dirty="0">
                  <a:solidFill>
                    <a:srgbClr val="0D0D0D"/>
                  </a:solidFill>
                  <a:effectLst/>
                  <a:latin typeface="Abadi" panose="020B0604020104020204" pitchFamily="34" charset="0"/>
                </a:rPr>
                <a:t>HEO (Highly Elliptical Orbit):</a:t>
              </a:r>
              <a:r>
                <a:rPr lang="en-US" sz="1600" b="0" i="0" dirty="0">
                  <a:solidFill>
                    <a:srgbClr val="0D0D0D"/>
                  </a:solidFill>
                  <a:effectLst/>
                  <a:latin typeface="Abadi" panose="020B0604020104020204" pitchFamily="34" charset="0"/>
                </a:rPr>
                <a:t> An elliptic orbit with high eccentricity, usually around Earth.</a:t>
              </a:r>
            </a:p>
          </p:txBody>
        </p:sp>
        <p:sp>
          <p:nvSpPr>
            <p:cNvPr id="25" name="Google Shape;1540;p43">
              <a:extLst>
                <a:ext uri="{FF2B5EF4-FFF2-40B4-BE49-F238E27FC236}">
                  <a16:creationId xmlns:a16="http://schemas.microsoft.com/office/drawing/2014/main" id="{3EA3744F-44F5-B58E-F01C-147E8E532F41}"/>
                </a:ext>
              </a:extLst>
            </p:cNvPr>
            <p:cNvSpPr/>
            <p:nvPr/>
          </p:nvSpPr>
          <p:spPr>
            <a:xfrm>
              <a:off x="322186" y="1762229"/>
              <a:ext cx="363193" cy="349748"/>
            </a:xfrm>
            <a:prstGeom prst="rect">
              <a:avLst/>
            </a:prstGeom>
            <a:solidFill>
              <a:srgbClr val="A59042"/>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000" b="1" dirty="0">
                  <a:solidFill>
                    <a:schemeClr val="bg1"/>
                  </a:solidFill>
                  <a:latin typeface="Abadi" panose="020B0604020104020204" pitchFamily="34" charset="0"/>
                  <a:sym typeface="Fira Sans Extra Condensed"/>
                </a:rPr>
                <a:t>03</a:t>
              </a:r>
              <a:endParaRPr sz="2000" b="1" dirty="0">
                <a:solidFill>
                  <a:schemeClr val="bg1"/>
                </a:solidFill>
                <a:latin typeface="Abadi" panose="020B0604020104020204" pitchFamily="34" charset="0"/>
                <a:sym typeface="Fira Sans Extra Condensed"/>
              </a:endParaRPr>
            </a:p>
          </p:txBody>
        </p:sp>
      </p:grpSp>
      <p:grpSp>
        <p:nvGrpSpPr>
          <p:cNvPr id="26" name="Group 25">
            <a:extLst>
              <a:ext uri="{FF2B5EF4-FFF2-40B4-BE49-F238E27FC236}">
                <a16:creationId xmlns:a16="http://schemas.microsoft.com/office/drawing/2014/main" id="{F0100FF1-7031-7D71-0251-C7B9585A2264}"/>
              </a:ext>
            </a:extLst>
          </p:cNvPr>
          <p:cNvGrpSpPr/>
          <p:nvPr/>
        </p:nvGrpSpPr>
        <p:grpSpPr>
          <a:xfrm>
            <a:off x="6684424" y="4624899"/>
            <a:ext cx="5449512" cy="973924"/>
            <a:chOff x="322186" y="1762229"/>
            <a:chExt cx="3935464" cy="493777"/>
          </a:xfrm>
        </p:grpSpPr>
        <p:sp>
          <p:nvSpPr>
            <p:cNvPr id="27" name="TextBox 26">
              <a:extLst>
                <a:ext uri="{FF2B5EF4-FFF2-40B4-BE49-F238E27FC236}">
                  <a16:creationId xmlns:a16="http://schemas.microsoft.com/office/drawing/2014/main" id="{DBEE4A2E-D588-D783-3EDF-55BA424F3A01}"/>
                </a:ext>
              </a:extLst>
            </p:cNvPr>
            <p:cNvSpPr txBox="1"/>
            <p:nvPr/>
          </p:nvSpPr>
          <p:spPr>
            <a:xfrm>
              <a:off x="322186" y="1762230"/>
              <a:ext cx="3935464"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sz="1600" b="1" i="0" dirty="0">
                  <a:solidFill>
                    <a:srgbClr val="0D0D0D"/>
                  </a:solidFill>
                  <a:effectLst/>
                  <a:latin typeface="Abadi" panose="020B0604020104020204" pitchFamily="34" charset="0"/>
                </a:rPr>
                <a:t>SSO (Sun-synchronous Orbit or SO):</a:t>
              </a:r>
              <a:r>
                <a:rPr lang="en-US" sz="1600" b="0" i="0" dirty="0">
                  <a:solidFill>
                    <a:srgbClr val="0D0D0D"/>
                  </a:solidFill>
                  <a:effectLst/>
                  <a:latin typeface="Abadi" panose="020B0604020104020204" pitchFamily="34" charset="0"/>
                </a:rPr>
                <a:t> A nearly polar orbit around a planet, ensuring the satellite passes over any given point at the same local mean solar time.</a:t>
              </a:r>
            </a:p>
          </p:txBody>
        </p:sp>
        <p:sp>
          <p:nvSpPr>
            <p:cNvPr id="28" name="Google Shape;1540;p43">
              <a:extLst>
                <a:ext uri="{FF2B5EF4-FFF2-40B4-BE49-F238E27FC236}">
                  <a16:creationId xmlns:a16="http://schemas.microsoft.com/office/drawing/2014/main" id="{DC641DA0-4538-3DD6-7BA3-A89810FA9851}"/>
                </a:ext>
              </a:extLst>
            </p:cNvPr>
            <p:cNvSpPr/>
            <p:nvPr/>
          </p:nvSpPr>
          <p:spPr>
            <a:xfrm>
              <a:off x="322186" y="1762229"/>
              <a:ext cx="363193" cy="490505"/>
            </a:xfrm>
            <a:prstGeom prst="rect">
              <a:avLst/>
            </a:prstGeom>
            <a:solidFill>
              <a:srgbClr val="83984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000" b="1" dirty="0">
                  <a:solidFill>
                    <a:schemeClr val="bg1"/>
                  </a:solidFill>
                  <a:latin typeface="Abadi" panose="020B0604020104020204" pitchFamily="34" charset="0"/>
                  <a:sym typeface="Fira Sans Extra Condensed"/>
                </a:rPr>
                <a:t>04</a:t>
              </a:r>
              <a:endParaRPr sz="2000" b="1" dirty="0">
                <a:solidFill>
                  <a:schemeClr val="bg1"/>
                </a:solidFill>
                <a:latin typeface="Abadi" panose="020B0604020104020204" pitchFamily="34" charset="0"/>
                <a:sym typeface="Fira Sans Extra Condensed"/>
              </a:endParaRPr>
            </a:p>
          </p:txBody>
        </p:sp>
      </p:gr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0869F8EC-67C3-10AE-F656-9DAF7A480063}"/>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96979"/>
            <a:ext cx="12192000" cy="24688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A33D975C-1A17-9E61-1ECC-D2BD36FAED72}"/>
              </a:ext>
            </a:extLst>
          </p:cNvPr>
          <p:cNvGraphicFramePr>
            <a:graphicFrameLocks noGrp="1"/>
          </p:cNvGraphicFramePr>
          <p:nvPr>
            <p:extLst>
              <p:ext uri="{D42A27DB-BD31-4B8C-83A1-F6EECF244321}">
                <p14:modId xmlns:p14="http://schemas.microsoft.com/office/powerpoint/2010/main" val="586709220"/>
              </p:ext>
            </p:extLst>
          </p:nvPr>
        </p:nvGraphicFramePr>
        <p:xfrm>
          <a:off x="770010" y="4748106"/>
          <a:ext cx="7202203" cy="1529969"/>
        </p:xfrm>
        <a:graphic>
          <a:graphicData uri="http://schemas.openxmlformats.org/drawingml/2006/table">
            <a:tbl>
              <a:tblPr firstRow="1" firstCol="1" bandRow="1"/>
              <a:tblGrid>
                <a:gridCol w="7202203">
                  <a:extLst>
                    <a:ext uri="{9D8B030D-6E8A-4147-A177-3AD203B41FA5}">
                      <a16:colId xmlns:a16="http://schemas.microsoft.com/office/drawing/2014/main" val="3773840234"/>
                    </a:ext>
                  </a:extLst>
                </a:gridCol>
              </a:tblGrid>
              <a:tr h="365761">
                <a:tc>
                  <a:txBody>
                    <a:bodyPr/>
                    <a:lstStyle/>
                    <a:p>
                      <a:r>
                        <a:rPr lang="en-US" sz="2000" dirty="0">
                          <a:latin typeface="Abadi" panose="020B0604020104020204" pitchFamily="34" charset="0"/>
                        </a:rPr>
                        <a:t>In the </a:t>
                      </a:r>
                      <a:r>
                        <a:rPr lang="en-US" sz="2000" b="1" dirty="0">
                          <a:solidFill>
                            <a:srgbClr val="C00000"/>
                          </a:solidFill>
                          <a:latin typeface="Abadi" panose="020B0604020104020204" pitchFamily="34" charset="0"/>
                        </a:rPr>
                        <a:t>LEO</a:t>
                      </a:r>
                      <a:r>
                        <a:rPr lang="en-US" sz="2000" dirty="0">
                          <a:latin typeface="Abadi" panose="020B0604020104020204" pitchFamily="34" charset="0"/>
                        </a:rPr>
                        <a:t> orbit the Success appears related to the number of flights</a:t>
                      </a: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r h="104824">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09231">
                <a:tc>
                  <a:txBody>
                    <a:bodyPr/>
                    <a:lstStyle/>
                    <a:p>
                      <a:r>
                        <a:rPr lang="en-US" sz="2000" dirty="0">
                          <a:latin typeface="Abadi" panose="020B0604020104020204" pitchFamily="34" charset="0"/>
                        </a:rPr>
                        <a:t>On the other hand, there doesn't seem to be a clear increase or decrease in success rate with increasing flight number</a:t>
                      </a: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630852476"/>
                  </a:ext>
                </a:extLst>
              </a:tr>
            </a:tbl>
          </a:graphicData>
        </a:graphic>
      </p:graphicFrame>
      <p:grpSp>
        <p:nvGrpSpPr>
          <p:cNvPr id="8" name="Group 7">
            <a:extLst>
              <a:ext uri="{FF2B5EF4-FFF2-40B4-BE49-F238E27FC236}">
                <a16:creationId xmlns:a16="http://schemas.microsoft.com/office/drawing/2014/main" id="{28F07988-71B0-D9F9-2E30-DB9B08934453}"/>
              </a:ext>
            </a:extLst>
          </p:cNvPr>
          <p:cNvGrpSpPr/>
          <p:nvPr/>
        </p:nvGrpSpPr>
        <p:grpSpPr>
          <a:xfrm>
            <a:off x="8497793" y="4748106"/>
            <a:ext cx="3635989" cy="1257081"/>
            <a:chOff x="322185" y="1762229"/>
            <a:chExt cx="3935465" cy="493776"/>
          </a:xfrm>
        </p:grpSpPr>
        <p:sp>
          <p:nvSpPr>
            <p:cNvPr id="9" name="TextBox 8">
              <a:extLst>
                <a:ext uri="{FF2B5EF4-FFF2-40B4-BE49-F238E27FC236}">
                  <a16:creationId xmlns:a16="http://schemas.microsoft.com/office/drawing/2014/main" id="{19EDD199-6BFD-9061-30E2-FEA1F9AB7393}"/>
                </a:ext>
              </a:extLst>
            </p:cNvPr>
            <p:cNvSpPr txBox="1"/>
            <p:nvPr/>
          </p:nvSpPr>
          <p:spPr>
            <a:xfrm>
              <a:off x="322186" y="1762229"/>
              <a:ext cx="3935464"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sz="1600" b="1" i="0" dirty="0">
                  <a:solidFill>
                    <a:srgbClr val="0D0D0D"/>
                  </a:solidFill>
                  <a:effectLst/>
                  <a:latin typeface="Abadi" panose="020B0604020104020204" pitchFamily="34" charset="0"/>
                </a:rPr>
                <a:t>LEO (Low Earth Orbit):</a:t>
              </a:r>
              <a:r>
                <a:rPr lang="en-US" sz="1600" b="0" i="0" dirty="0">
                  <a:solidFill>
                    <a:srgbClr val="0D0D0D"/>
                  </a:solidFill>
                  <a:effectLst/>
                  <a:latin typeface="Abadi" panose="020B0604020104020204" pitchFamily="34" charset="0"/>
                </a:rPr>
                <a:t> This orbit is at an altitude of 2,000 km or less, containing most manmade objects in outer space.</a:t>
              </a:r>
              <a:endParaRPr lang="en-US" sz="1600" dirty="0">
                <a:latin typeface="Abadi" panose="020B0604020104020204" pitchFamily="34" charset="0"/>
              </a:endParaRPr>
            </a:p>
          </p:txBody>
        </p:sp>
        <p:sp>
          <p:nvSpPr>
            <p:cNvPr id="10" name="Google Shape;1540;p43">
              <a:extLst>
                <a:ext uri="{FF2B5EF4-FFF2-40B4-BE49-F238E27FC236}">
                  <a16:creationId xmlns:a16="http://schemas.microsoft.com/office/drawing/2014/main" id="{8ABE6318-7C27-41FC-A134-3A9BE5406B28}"/>
                </a:ext>
              </a:extLst>
            </p:cNvPr>
            <p:cNvSpPr/>
            <p:nvPr/>
          </p:nvSpPr>
          <p:spPr>
            <a:xfrm>
              <a:off x="322185" y="1762229"/>
              <a:ext cx="544343" cy="490505"/>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000" b="1" dirty="0">
                  <a:solidFill>
                    <a:schemeClr val="bg1"/>
                  </a:solidFill>
                  <a:latin typeface="Abadi" panose="020B0604020104020204" pitchFamily="34" charset="0"/>
                  <a:sym typeface="Fira Sans Extra Condensed"/>
                </a:rPr>
                <a:t>01</a:t>
              </a:r>
              <a:endParaRPr sz="2000" b="1" dirty="0">
                <a:solidFill>
                  <a:schemeClr val="bg1"/>
                </a:solidFill>
                <a:latin typeface="Abadi" panose="020B0604020104020204" pitchFamily="34" charset="0"/>
                <a:sym typeface="Fira Sans Extra Condensed"/>
              </a:endParaRPr>
            </a:p>
          </p:txBody>
        </p:sp>
      </p:gr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8BBBB3A6-94BD-1234-2EB3-6A6F79658E83}"/>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96980"/>
            <a:ext cx="12192000" cy="24688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AF42F494-C46A-C594-3064-34253C14CDF1}"/>
              </a:ext>
            </a:extLst>
          </p:cNvPr>
          <p:cNvGraphicFramePr>
            <a:graphicFrameLocks noGrp="1"/>
          </p:cNvGraphicFramePr>
          <p:nvPr>
            <p:extLst>
              <p:ext uri="{D42A27DB-BD31-4B8C-83A1-F6EECF244321}">
                <p14:modId xmlns:p14="http://schemas.microsoft.com/office/powerpoint/2010/main" val="3375780828"/>
              </p:ext>
            </p:extLst>
          </p:nvPr>
        </p:nvGraphicFramePr>
        <p:xfrm>
          <a:off x="770010" y="4748106"/>
          <a:ext cx="10426309" cy="1851138"/>
        </p:xfrm>
        <a:graphic>
          <a:graphicData uri="http://schemas.openxmlformats.org/drawingml/2006/table">
            <a:tbl>
              <a:tblPr firstRow="1" firstCol="1" bandRow="1"/>
              <a:tblGrid>
                <a:gridCol w="10426309">
                  <a:extLst>
                    <a:ext uri="{9D8B030D-6E8A-4147-A177-3AD203B41FA5}">
                      <a16:colId xmlns:a16="http://schemas.microsoft.com/office/drawing/2014/main" val="3773840234"/>
                    </a:ext>
                  </a:extLst>
                </a:gridCol>
              </a:tblGrid>
              <a:tr h="284482">
                <a:tc>
                  <a:txBody>
                    <a:bodyPr/>
                    <a:lstStyle/>
                    <a:p>
                      <a:pPr marL="0" algn="l" defTabSz="914400" rtl="0" eaLnBrk="1" latinLnBrk="0" hangingPunct="1"/>
                      <a:r>
                        <a:rPr lang="en-US" sz="2000" kern="1200" dirty="0">
                          <a:solidFill>
                            <a:schemeClr val="tx1"/>
                          </a:solidFill>
                          <a:latin typeface="Abadi" panose="020B0604020104020204" pitchFamily="34" charset="0"/>
                          <a:ea typeface="+mn-ea"/>
                          <a:cs typeface="+mn-cs"/>
                        </a:rPr>
                        <a:t>Heavy payloads tend to have a higher success rate for landing, especially in </a:t>
                      </a:r>
                      <a:r>
                        <a:rPr lang="en-US" sz="2000" b="1" kern="1200" dirty="0">
                          <a:solidFill>
                            <a:srgbClr val="C00000"/>
                          </a:solidFill>
                          <a:latin typeface="Abadi" panose="020B0604020104020204" pitchFamily="34" charset="0"/>
                          <a:ea typeface="+mn-ea"/>
                          <a:cs typeface="+mn-cs"/>
                        </a:rPr>
                        <a:t>PO</a:t>
                      </a:r>
                      <a:r>
                        <a:rPr lang="en-US" sz="2000" kern="1200" dirty="0">
                          <a:solidFill>
                            <a:schemeClr val="tx1"/>
                          </a:solidFill>
                          <a:latin typeface="Abadi" panose="020B0604020104020204" pitchFamily="34" charset="0"/>
                          <a:ea typeface="+mn-ea"/>
                          <a:cs typeface="+mn-cs"/>
                        </a:rPr>
                        <a:t>, </a:t>
                      </a:r>
                      <a:r>
                        <a:rPr lang="en-US" sz="2000" b="1" kern="1200" dirty="0">
                          <a:solidFill>
                            <a:srgbClr val="C00000"/>
                          </a:solidFill>
                          <a:latin typeface="Abadi" panose="020B0604020104020204" pitchFamily="34" charset="0"/>
                          <a:ea typeface="+mn-ea"/>
                          <a:cs typeface="+mn-cs"/>
                        </a:rPr>
                        <a:t>LEO</a:t>
                      </a:r>
                      <a:r>
                        <a:rPr lang="en-US" sz="2000" kern="1200" dirty="0">
                          <a:solidFill>
                            <a:schemeClr val="tx1"/>
                          </a:solidFill>
                          <a:latin typeface="Abadi" panose="020B0604020104020204" pitchFamily="34" charset="0"/>
                          <a:ea typeface="+mn-ea"/>
                          <a:cs typeface="+mn-cs"/>
                        </a:rPr>
                        <a:t> and </a:t>
                      </a:r>
                      <a:r>
                        <a:rPr lang="en-US" sz="2000" b="1" kern="1200" dirty="0">
                          <a:solidFill>
                            <a:srgbClr val="C00000"/>
                          </a:solidFill>
                          <a:latin typeface="Abadi" panose="020B0604020104020204" pitchFamily="34" charset="0"/>
                          <a:ea typeface="+mn-ea"/>
                          <a:cs typeface="+mn-cs"/>
                        </a:rPr>
                        <a:t>ISS</a:t>
                      </a: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r h="104824">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15200">
                <a:tc>
                  <a:txBody>
                    <a:bodyPr/>
                    <a:lstStyle/>
                    <a:p>
                      <a:r>
                        <a:rPr lang="en-US" sz="2000" dirty="0">
                          <a:latin typeface="Abadi" panose="020B0604020104020204" pitchFamily="34" charset="0"/>
                        </a:rPr>
                        <a:t>There doesn't seem to be a clear increase or decrease in success rate with increasing payload mass in </a:t>
                      </a:r>
                      <a:r>
                        <a:rPr lang="en-US" sz="2000" b="1" dirty="0">
                          <a:solidFill>
                            <a:srgbClr val="C00000"/>
                          </a:solidFill>
                          <a:latin typeface="Abadi" panose="020B0604020104020204" pitchFamily="34" charset="0"/>
                        </a:rPr>
                        <a:t>GTO</a:t>
                      </a:r>
                      <a:endParaRPr lang="en-US" sz="2000" b="1" i="0" dirty="0">
                        <a:solidFill>
                          <a:srgbClr val="C00000"/>
                        </a:solidFill>
                        <a:effectLst/>
                        <a:latin typeface="Abadi" panose="020B0604020104020204" pitchFamily="34" charset="0"/>
                      </a:endParaRP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630852476"/>
                  </a:ext>
                </a:extLst>
              </a:tr>
              <a:tr h="219167">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097684780"/>
                  </a:ext>
                </a:extLst>
              </a:tr>
              <a:tr h="315200">
                <a:tc>
                  <a:txBody>
                    <a:bodyPr/>
                    <a:lstStyle/>
                    <a:p>
                      <a:pPr marL="0" algn="l" defTabSz="914400" rtl="0" eaLnBrk="1" latinLnBrk="0" hangingPunct="1"/>
                      <a:r>
                        <a:rPr lang="en-US" sz="2000" kern="1200" dirty="0">
                          <a:solidFill>
                            <a:schemeClr val="tx1"/>
                          </a:solidFill>
                          <a:latin typeface="Abadi" panose="020B0604020104020204" pitchFamily="34" charset="0"/>
                          <a:ea typeface="+mn-ea"/>
                          <a:cs typeface="+mn-cs"/>
                        </a:rPr>
                        <a:t>The other orbits have too few launches to draw any conclusions</a:t>
                      </a:r>
                    </a:p>
                  </a:txBody>
                  <a:tcPr marL="68580" marR="68580" marT="0" marB="0">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2971413045"/>
                  </a:ext>
                </a:extLst>
              </a:tr>
            </a:tbl>
          </a:graphicData>
        </a:graphic>
      </p:graphicFrame>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graphicFrame>
        <p:nvGraphicFramePr>
          <p:cNvPr id="2" name="Table 1">
            <a:extLst>
              <a:ext uri="{FF2B5EF4-FFF2-40B4-BE49-F238E27FC236}">
                <a16:creationId xmlns:a16="http://schemas.microsoft.com/office/drawing/2014/main" id="{26F4EDD1-3D02-5934-5AB4-04D0109B743D}"/>
              </a:ext>
            </a:extLst>
          </p:cNvPr>
          <p:cNvGraphicFramePr>
            <a:graphicFrameLocks noGrp="1"/>
          </p:cNvGraphicFramePr>
          <p:nvPr>
            <p:extLst>
              <p:ext uri="{D42A27DB-BD31-4B8C-83A1-F6EECF244321}">
                <p14:modId xmlns:p14="http://schemas.microsoft.com/office/powerpoint/2010/main" val="905781102"/>
              </p:ext>
            </p:extLst>
          </p:nvPr>
        </p:nvGraphicFramePr>
        <p:xfrm>
          <a:off x="6454987" y="2332523"/>
          <a:ext cx="4830624" cy="2749169"/>
        </p:xfrm>
        <a:graphic>
          <a:graphicData uri="http://schemas.openxmlformats.org/drawingml/2006/table">
            <a:tbl>
              <a:tblPr firstRow="1" firstCol="1" bandRow="1"/>
              <a:tblGrid>
                <a:gridCol w="4830624">
                  <a:extLst>
                    <a:ext uri="{9D8B030D-6E8A-4147-A177-3AD203B41FA5}">
                      <a16:colId xmlns:a16="http://schemas.microsoft.com/office/drawing/2014/main" val="3773840234"/>
                    </a:ext>
                  </a:extLst>
                </a:gridCol>
              </a:tblGrid>
              <a:tr h="365761">
                <a:tc>
                  <a:txBody>
                    <a:bodyPr/>
                    <a:lstStyle/>
                    <a:p>
                      <a:r>
                        <a:rPr lang="en-US" sz="2000" dirty="0">
                          <a:latin typeface="Abadi" panose="020B0604020104020204" pitchFamily="34" charset="0"/>
                        </a:rPr>
                        <a:t>The average success rate of Falcon 9 launches has been increasing steadily over time</a:t>
                      </a: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r h="104824">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246578">
                <a:tc>
                  <a:txBody>
                    <a:bodyPr/>
                    <a:lstStyle/>
                    <a:p>
                      <a:r>
                        <a:rPr lang="en-US" sz="2000" dirty="0">
                          <a:latin typeface="Abadi" panose="020B0604020104020204" pitchFamily="34" charset="0"/>
                        </a:rPr>
                        <a:t>There was a noticeable rise in success rates between 2013 and 2015, possibly due to technological advancements or improvements in manufacturing procedures.</a:t>
                      </a: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630852476"/>
                  </a:ext>
                </a:extLst>
              </a:tr>
            </a:tbl>
          </a:graphicData>
        </a:graphic>
      </p:graphicFrame>
      <p:pic>
        <p:nvPicPr>
          <p:cNvPr id="7172" name="Picture 4">
            <a:extLst>
              <a:ext uri="{FF2B5EF4-FFF2-40B4-BE49-F238E27FC236}">
                <a16:creationId xmlns:a16="http://schemas.microsoft.com/office/drawing/2014/main" id="{C99F06A2-08B8-225B-B09F-4D8BE4B4E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1649708"/>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78789" y="6142239"/>
            <a:ext cx="2743200" cy="401638"/>
          </a:xfrm>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288FC55-0831-28C5-B51E-202CB63E5D7B}"/>
              </a:ext>
            </a:extLst>
          </p:cNvPr>
          <p:cNvPicPr>
            <a:picLocks noChangeAspect="1"/>
          </p:cNvPicPr>
          <p:nvPr/>
        </p:nvPicPr>
        <p:blipFill>
          <a:blip r:embed="rId3"/>
          <a:stretch>
            <a:fillRect/>
          </a:stretch>
        </p:blipFill>
        <p:spPr>
          <a:xfrm>
            <a:off x="770011" y="2127356"/>
            <a:ext cx="5276850" cy="3267075"/>
          </a:xfrm>
          <a:prstGeom prst="rect">
            <a:avLst/>
          </a:prstGeom>
        </p:spPr>
      </p:pic>
      <p:pic>
        <p:nvPicPr>
          <p:cNvPr id="10" name="Picture 9">
            <a:extLst>
              <a:ext uri="{FF2B5EF4-FFF2-40B4-BE49-F238E27FC236}">
                <a16:creationId xmlns:a16="http://schemas.microsoft.com/office/drawing/2014/main" id="{24B407CC-4E05-A0FF-B5B4-AF91B96CAF23}"/>
              </a:ext>
            </a:extLst>
          </p:cNvPr>
          <p:cNvPicPr>
            <a:picLocks noChangeAspect="1"/>
          </p:cNvPicPr>
          <p:nvPr/>
        </p:nvPicPr>
        <p:blipFill>
          <a:blip r:embed="rId4"/>
          <a:stretch>
            <a:fillRect/>
          </a:stretch>
        </p:blipFill>
        <p:spPr>
          <a:xfrm>
            <a:off x="8878264" y="1495379"/>
            <a:ext cx="2438400" cy="2438400"/>
          </a:xfrm>
          <a:prstGeom prst="rect">
            <a:avLst/>
          </a:prstGeom>
        </p:spPr>
      </p:pic>
      <p:pic>
        <p:nvPicPr>
          <p:cNvPr id="12" name="Picture 11">
            <a:extLst>
              <a:ext uri="{FF2B5EF4-FFF2-40B4-BE49-F238E27FC236}">
                <a16:creationId xmlns:a16="http://schemas.microsoft.com/office/drawing/2014/main" id="{DDBE560D-F0B8-B5BE-21FD-F84ED19F446A}"/>
              </a:ext>
            </a:extLst>
          </p:cNvPr>
          <p:cNvPicPr>
            <a:picLocks noChangeAspect="1"/>
          </p:cNvPicPr>
          <p:nvPr/>
        </p:nvPicPr>
        <p:blipFill>
          <a:blip r:embed="rId5"/>
          <a:stretch>
            <a:fillRect/>
          </a:stretch>
        </p:blipFill>
        <p:spPr>
          <a:xfrm>
            <a:off x="6328443" y="1495379"/>
            <a:ext cx="2441448" cy="2441448"/>
          </a:xfrm>
          <a:prstGeom prst="rect">
            <a:avLst/>
          </a:prstGeom>
        </p:spPr>
      </p:pic>
      <p:pic>
        <p:nvPicPr>
          <p:cNvPr id="14" name="Picture 13">
            <a:extLst>
              <a:ext uri="{FF2B5EF4-FFF2-40B4-BE49-F238E27FC236}">
                <a16:creationId xmlns:a16="http://schemas.microsoft.com/office/drawing/2014/main" id="{79839EC0-8D92-DF26-D654-6E2F41A2E96D}"/>
              </a:ext>
            </a:extLst>
          </p:cNvPr>
          <p:cNvPicPr>
            <a:picLocks noChangeAspect="1"/>
          </p:cNvPicPr>
          <p:nvPr/>
        </p:nvPicPr>
        <p:blipFill>
          <a:blip r:embed="rId6"/>
          <a:stretch>
            <a:fillRect/>
          </a:stretch>
        </p:blipFill>
        <p:spPr>
          <a:xfrm>
            <a:off x="8875216" y="4053493"/>
            <a:ext cx="2441448" cy="2441448"/>
          </a:xfrm>
          <a:prstGeom prst="rect">
            <a:avLst/>
          </a:prstGeom>
        </p:spPr>
      </p:pic>
      <p:pic>
        <p:nvPicPr>
          <p:cNvPr id="16" name="Picture 15">
            <a:extLst>
              <a:ext uri="{FF2B5EF4-FFF2-40B4-BE49-F238E27FC236}">
                <a16:creationId xmlns:a16="http://schemas.microsoft.com/office/drawing/2014/main" id="{C83302D2-1CA7-BAB7-B432-52133F56D495}"/>
              </a:ext>
            </a:extLst>
          </p:cNvPr>
          <p:cNvPicPr>
            <a:picLocks noChangeAspect="1"/>
          </p:cNvPicPr>
          <p:nvPr/>
        </p:nvPicPr>
        <p:blipFill>
          <a:blip r:embed="rId7"/>
          <a:stretch>
            <a:fillRect/>
          </a:stretch>
        </p:blipFill>
        <p:spPr>
          <a:xfrm>
            <a:off x="6328443" y="4053493"/>
            <a:ext cx="2441448" cy="2441448"/>
          </a:xfrm>
          <a:prstGeom prst="rect">
            <a:avLst/>
          </a:prstGeom>
        </p:spPr>
      </p:pic>
      <p:sp>
        <p:nvSpPr>
          <p:cNvPr id="19" name="TextBox 18">
            <a:extLst>
              <a:ext uri="{FF2B5EF4-FFF2-40B4-BE49-F238E27FC236}">
                <a16:creationId xmlns:a16="http://schemas.microsoft.com/office/drawing/2014/main" id="{C88D1DDA-252D-6318-98BE-AD855B5BA142}"/>
              </a:ext>
            </a:extLst>
          </p:cNvPr>
          <p:cNvSpPr txBox="1"/>
          <p:nvPr/>
        </p:nvSpPr>
        <p:spPr>
          <a:xfrm>
            <a:off x="775604" y="1562956"/>
            <a:ext cx="5271257" cy="400110"/>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i="0" dirty="0">
                <a:effectLst/>
                <a:latin typeface="Abadi" panose="020B0604020104020204" pitchFamily="34" charset="0"/>
              </a:rPr>
              <a:t>Unique launch sites in the space mission</a:t>
            </a:r>
            <a:endParaRPr lang="en-US" sz="20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TextBox 1">
            <a:extLst>
              <a:ext uri="{FF2B5EF4-FFF2-40B4-BE49-F238E27FC236}">
                <a16:creationId xmlns:a16="http://schemas.microsoft.com/office/drawing/2014/main" id="{EA1E4778-3671-5A8A-B1A3-C7E446547468}"/>
              </a:ext>
            </a:extLst>
          </p:cNvPr>
          <p:cNvSpPr txBox="1"/>
          <p:nvPr/>
        </p:nvSpPr>
        <p:spPr>
          <a:xfrm>
            <a:off x="775604" y="1562956"/>
            <a:ext cx="6566689" cy="400110"/>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dirty="0">
                <a:latin typeface="Abadi" panose="020B0604020104020204" pitchFamily="34" charset="0"/>
              </a:rPr>
              <a:t>Five records where launch sites begin with the string </a:t>
            </a:r>
            <a:r>
              <a:rPr lang="en-US" sz="2000" b="1" dirty="0">
                <a:latin typeface="Abadi" panose="020B0604020104020204" pitchFamily="34" charset="0"/>
              </a:rPr>
              <a:t>'CCA</a:t>
            </a:r>
            <a:r>
              <a:rPr lang="en-US" sz="2000" dirty="0">
                <a:latin typeface="Abadi" panose="020B0604020104020204" pitchFamily="34" charset="0"/>
              </a:rPr>
              <a:t>' </a:t>
            </a:r>
          </a:p>
        </p:txBody>
      </p:sp>
      <p:pic>
        <p:nvPicPr>
          <p:cNvPr id="7" name="Picture 6">
            <a:extLst>
              <a:ext uri="{FF2B5EF4-FFF2-40B4-BE49-F238E27FC236}">
                <a16:creationId xmlns:a16="http://schemas.microsoft.com/office/drawing/2014/main" id="{20B9D714-6BBC-7BAC-C20A-CAB18FE875F3}"/>
              </a:ext>
            </a:extLst>
          </p:cNvPr>
          <p:cNvPicPr>
            <a:picLocks noChangeAspect="1"/>
          </p:cNvPicPr>
          <p:nvPr/>
        </p:nvPicPr>
        <p:blipFill>
          <a:blip r:embed="rId3"/>
          <a:stretch>
            <a:fillRect/>
          </a:stretch>
        </p:blipFill>
        <p:spPr>
          <a:xfrm>
            <a:off x="768096" y="2125624"/>
            <a:ext cx="10515600" cy="36823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BD902C8-FE0F-B8B3-D2AC-A72085CF56F2}"/>
              </a:ext>
            </a:extLst>
          </p:cNvPr>
          <p:cNvPicPr>
            <a:picLocks noChangeAspect="1"/>
          </p:cNvPicPr>
          <p:nvPr/>
        </p:nvPicPr>
        <p:blipFill rotWithShape="1">
          <a:blip r:embed="rId3"/>
          <a:srcRect b="4429"/>
          <a:stretch/>
        </p:blipFill>
        <p:spPr>
          <a:xfrm>
            <a:off x="770011" y="2130553"/>
            <a:ext cx="10458450" cy="1811528"/>
          </a:xfrm>
          <a:prstGeom prst="rect">
            <a:avLst/>
          </a:prstGeom>
        </p:spPr>
      </p:pic>
      <p:sp>
        <p:nvSpPr>
          <p:cNvPr id="7" name="TextBox 6">
            <a:extLst>
              <a:ext uri="{FF2B5EF4-FFF2-40B4-BE49-F238E27FC236}">
                <a16:creationId xmlns:a16="http://schemas.microsoft.com/office/drawing/2014/main" id="{363D191C-A8D4-32EA-9840-B28CA441D5E8}"/>
              </a:ext>
            </a:extLst>
          </p:cNvPr>
          <p:cNvSpPr txBox="1"/>
          <p:nvPr/>
        </p:nvSpPr>
        <p:spPr>
          <a:xfrm>
            <a:off x="775605" y="1562956"/>
            <a:ext cx="7210156" cy="400110"/>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dirty="0">
                <a:latin typeface="Abadi" panose="020B0604020104020204" pitchFamily="34" charset="0"/>
              </a:rPr>
              <a:t>Total payload mass carried by boosters launched by </a:t>
            </a:r>
            <a:r>
              <a:rPr lang="en-US" sz="2000" b="1" dirty="0">
                <a:latin typeface="Abadi" panose="020B0604020104020204" pitchFamily="34" charset="0"/>
              </a:rPr>
              <a:t>NASA (CRS) </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TextBox 1">
            <a:extLst>
              <a:ext uri="{FF2B5EF4-FFF2-40B4-BE49-F238E27FC236}">
                <a16:creationId xmlns:a16="http://schemas.microsoft.com/office/drawing/2014/main" id="{EC8C043F-FF55-E9AC-7883-FAC96E107E80}"/>
              </a:ext>
            </a:extLst>
          </p:cNvPr>
          <p:cNvSpPr txBox="1"/>
          <p:nvPr/>
        </p:nvSpPr>
        <p:spPr>
          <a:xfrm>
            <a:off x="775605" y="1562956"/>
            <a:ext cx="7210156" cy="400110"/>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dirty="0">
                <a:latin typeface="Abadi" panose="020B0604020104020204" pitchFamily="34" charset="0"/>
              </a:rPr>
              <a:t>Average payload mass carried by booster version </a:t>
            </a:r>
            <a:r>
              <a:rPr lang="en-US" sz="2000" b="1" dirty="0">
                <a:latin typeface="Abadi" panose="020B0604020104020204" pitchFamily="34" charset="0"/>
              </a:rPr>
              <a:t>F9 v1.1 </a:t>
            </a:r>
          </a:p>
        </p:txBody>
      </p:sp>
      <p:pic>
        <p:nvPicPr>
          <p:cNvPr id="7" name="Picture 6">
            <a:extLst>
              <a:ext uri="{FF2B5EF4-FFF2-40B4-BE49-F238E27FC236}">
                <a16:creationId xmlns:a16="http://schemas.microsoft.com/office/drawing/2014/main" id="{B37C047D-06F5-3B9B-288B-82A27E2B7DA8}"/>
              </a:ext>
            </a:extLst>
          </p:cNvPr>
          <p:cNvPicPr>
            <a:picLocks noChangeAspect="1"/>
          </p:cNvPicPr>
          <p:nvPr/>
        </p:nvPicPr>
        <p:blipFill rotWithShape="1">
          <a:blip r:embed="rId3"/>
          <a:srcRect b="12280"/>
          <a:stretch/>
        </p:blipFill>
        <p:spPr>
          <a:xfrm>
            <a:off x="770011" y="2130552"/>
            <a:ext cx="10515600" cy="18047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TextBox 1">
            <a:extLst>
              <a:ext uri="{FF2B5EF4-FFF2-40B4-BE49-F238E27FC236}">
                <a16:creationId xmlns:a16="http://schemas.microsoft.com/office/drawing/2014/main" id="{78966000-87E6-4A79-A121-ACFCAA583BFD}"/>
              </a:ext>
            </a:extLst>
          </p:cNvPr>
          <p:cNvSpPr txBox="1"/>
          <p:nvPr/>
        </p:nvSpPr>
        <p:spPr>
          <a:xfrm>
            <a:off x="775605" y="1562956"/>
            <a:ext cx="7210156" cy="400110"/>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dirty="0">
                <a:latin typeface="Abadi" panose="020B0604020104020204" pitchFamily="34" charset="0"/>
              </a:rPr>
              <a:t>Date of the first successful landing outcome in ground </a:t>
            </a:r>
            <a:r>
              <a:rPr lang="en-US" sz="2000" dirty="0" err="1">
                <a:latin typeface="Abadi" panose="020B0604020104020204" pitchFamily="34" charset="0"/>
              </a:rPr>
              <a:t>padC</a:t>
            </a:r>
            <a:endParaRPr lang="en-US" sz="2000" dirty="0">
              <a:latin typeface="Abadi" panose="020B0604020104020204" pitchFamily="34" charset="0"/>
            </a:endParaRPr>
          </a:p>
        </p:txBody>
      </p:sp>
      <p:pic>
        <p:nvPicPr>
          <p:cNvPr id="7" name="Picture 6">
            <a:extLst>
              <a:ext uri="{FF2B5EF4-FFF2-40B4-BE49-F238E27FC236}">
                <a16:creationId xmlns:a16="http://schemas.microsoft.com/office/drawing/2014/main" id="{024F09F6-CAE3-392C-52A8-6D563C865D1B}"/>
              </a:ext>
            </a:extLst>
          </p:cNvPr>
          <p:cNvPicPr>
            <a:picLocks noChangeAspect="1"/>
          </p:cNvPicPr>
          <p:nvPr/>
        </p:nvPicPr>
        <p:blipFill>
          <a:blip r:embed="rId3"/>
          <a:stretch>
            <a:fillRect/>
          </a:stretch>
        </p:blipFill>
        <p:spPr>
          <a:xfrm>
            <a:off x="775606" y="2080366"/>
            <a:ext cx="10510005" cy="1801368"/>
          </a:xfrm>
          <a:prstGeom prst="rect">
            <a:avLst/>
          </a:prstGeom>
        </p:spPr>
      </p:pic>
      <p:pic>
        <p:nvPicPr>
          <p:cNvPr id="9" name="Picture 8">
            <a:extLst>
              <a:ext uri="{FF2B5EF4-FFF2-40B4-BE49-F238E27FC236}">
                <a16:creationId xmlns:a16="http://schemas.microsoft.com/office/drawing/2014/main" id="{459B22A4-85CF-2103-0499-D5A1938C8801}"/>
              </a:ext>
            </a:extLst>
          </p:cNvPr>
          <p:cNvPicPr>
            <a:picLocks noChangeAspect="1"/>
          </p:cNvPicPr>
          <p:nvPr/>
        </p:nvPicPr>
        <p:blipFill rotWithShape="1">
          <a:blip r:embed="rId4"/>
          <a:srcRect l="2710" t="2479" r="3783" b="1934"/>
          <a:stretch/>
        </p:blipFill>
        <p:spPr>
          <a:xfrm>
            <a:off x="775606" y="4145280"/>
            <a:ext cx="2451946" cy="234357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4994" y="1463041"/>
            <a:ext cx="10440617" cy="5086772"/>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lvl="1">
              <a:lnSpc>
                <a:spcPct val="110000"/>
              </a:lnSpc>
              <a:spcBef>
                <a:spcPts val="1400"/>
              </a:spcBef>
            </a:pPr>
            <a:r>
              <a:rPr lang="en-US" sz="1900" dirty="0">
                <a:solidFill>
                  <a:schemeClr val="bg2">
                    <a:lumMod val="50000"/>
                  </a:schemeClr>
                </a:solidFill>
                <a:latin typeface="Abadi"/>
              </a:rPr>
              <a:t>Data collection</a:t>
            </a:r>
          </a:p>
          <a:p>
            <a:pPr lvl="1">
              <a:lnSpc>
                <a:spcPct val="110000"/>
              </a:lnSpc>
              <a:spcBef>
                <a:spcPts val="1400"/>
              </a:spcBef>
            </a:pPr>
            <a:r>
              <a:rPr lang="en-US" sz="1900" dirty="0">
                <a:solidFill>
                  <a:schemeClr val="bg2">
                    <a:lumMod val="50000"/>
                  </a:schemeClr>
                </a:solidFill>
                <a:latin typeface="Abadi"/>
              </a:rPr>
              <a:t>Data wrangling</a:t>
            </a:r>
          </a:p>
          <a:p>
            <a:pPr lvl="1">
              <a:lnSpc>
                <a:spcPct val="110000"/>
              </a:lnSpc>
              <a:spcBef>
                <a:spcPts val="1400"/>
              </a:spcBef>
            </a:pPr>
            <a:r>
              <a:rPr lang="en-US" sz="1900" dirty="0">
                <a:solidFill>
                  <a:schemeClr val="bg2">
                    <a:lumMod val="50000"/>
                  </a:schemeClr>
                </a:solidFill>
                <a:latin typeface="Abadi"/>
              </a:rPr>
              <a:t>Exploratory Data Analysis with Data Visualization</a:t>
            </a:r>
          </a:p>
          <a:p>
            <a:pPr lvl="1">
              <a:lnSpc>
                <a:spcPct val="110000"/>
              </a:lnSpc>
              <a:spcBef>
                <a:spcPts val="1400"/>
              </a:spcBef>
            </a:pPr>
            <a:r>
              <a:rPr lang="en-US" sz="1900" dirty="0">
                <a:solidFill>
                  <a:schemeClr val="bg2">
                    <a:lumMod val="50000"/>
                  </a:schemeClr>
                </a:solidFill>
                <a:latin typeface="Abadi"/>
              </a:rPr>
              <a:t>Exploratory Data Analysis with SQL</a:t>
            </a:r>
          </a:p>
          <a:p>
            <a:pPr lvl="1">
              <a:lnSpc>
                <a:spcPct val="110000"/>
              </a:lnSpc>
              <a:spcBef>
                <a:spcPts val="1400"/>
              </a:spcBef>
            </a:pPr>
            <a:r>
              <a:rPr lang="en-US" sz="1900" dirty="0">
                <a:solidFill>
                  <a:schemeClr val="bg2">
                    <a:lumMod val="50000"/>
                  </a:schemeClr>
                </a:solidFill>
                <a:latin typeface="Abadi"/>
              </a:rPr>
              <a:t>Interactive Visual Analytics</a:t>
            </a:r>
          </a:p>
          <a:p>
            <a:pPr lvl="1">
              <a:lnSpc>
                <a:spcPct val="110000"/>
              </a:lnSpc>
              <a:spcBef>
                <a:spcPts val="1400"/>
              </a:spcBef>
            </a:pPr>
            <a:r>
              <a:rPr lang="en-US" sz="1900" dirty="0">
                <a:solidFill>
                  <a:schemeClr val="bg2">
                    <a:lumMod val="50000"/>
                  </a:schemeClr>
                </a:solidFill>
                <a:latin typeface="Abadi"/>
              </a:rPr>
              <a:t>Interactive Dashboard</a:t>
            </a:r>
          </a:p>
          <a:p>
            <a:pPr lvl="1">
              <a:lnSpc>
                <a:spcPct val="110000"/>
              </a:lnSpc>
              <a:spcBef>
                <a:spcPts val="1400"/>
              </a:spcBef>
            </a:pPr>
            <a:r>
              <a:rPr lang="en-US" sz="1900" dirty="0">
                <a:solidFill>
                  <a:schemeClr val="bg2">
                    <a:lumMod val="50000"/>
                  </a:schemeClr>
                </a:solidFill>
                <a:latin typeface="Abadi"/>
              </a:rPr>
              <a:t>Predictive Analysis</a:t>
            </a:r>
          </a:p>
          <a:p>
            <a:pPr>
              <a:lnSpc>
                <a:spcPct val="100000"/>
              </a:lnSpc>
              <a:spcBef>
                <a:spcPts val="1400"/>
              </a:spcBef>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lvl="1">
              <a:lnSpc>
                <a:spcPct val="110000"/>
              </a:lnSpc>
              <a:spcBef>
                <a:spcPts val="1400"/>
              </a:spcBef>
            </a:pPr>
            <a:r>
              <a:rPr lang="en-US" sz="1900" dirty="0">
                <a:solidFill>
                  <a:schemeClr val="bg2">
                    <a:lumMod val="50000"/>
                  </a:schemeClr>
                </a:solidFill>
                <a:latin typeface="Abadi"/>
              </a:rPr>
              <a:t>Exploratory Data Analysis Results</a:t>
            </a:r>
          </a:p>
          <a:p>
            <a:pPr lvl="1">
              <a:lnSpc>
                <a:spcPct val="110000"/>
              </a:lnSpc>
              <a:spcBef>
                <a:spcPts val="1400"/>
              </a:spcBef>
            </a:pPr>
            <a:r>
              <a:rPr lang="en-US" sz="1900" dirty="0">
                <a:solidFill>
                  <a:schemeClr val="bg2">
                    <a:lumMod val="50000"/>
                  </a:schemeClr>
                </a:solidFill>
                <a:latin typeface="Abadi"/>
              </a:rPr>
              <a:t>Interactive Analytics Demo in Screenshots</a:t>
            </a:r>
          </a:p>
          <a:p>
            <a:pPr lvl="1">
              <a:lnSpc>
                <a:spcPct val="110000"/>
              </a:lnSpc>
              <a:spcBef>
                <a:spcPts val="1400"/>
              </a:spcBef>
            </a:pPr>
            <a:r>
              <a:rPr lang="en-US" sz="1900" dirty="0">
                <a:solidFill>
                  <a:schemeClr val="bg2">
                    <a:lumMod val="50000"/>
                  </a:schemeClr>
                </a:solidFill>
                <a:latin typeface="Abadi"/>
              </a:rPr>
              <a:t>Predictive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a:extLst>
              <a:ext uri="{FF2B5EF4-FFF2-40B4-BE49-F238E27FC236}">
                <a16:creationId xmlns:a16="http://schemas.microsoft.com/office/drawing/2014/main" id="{3F05A7C5-9A2C-F73C-02AB-8BE8551EED16}"/>
              </a:ext>
            </a:extLst>
          </p:cNvPr>
          <p:cNvSpPr txBox="1"/>
          <p:nvPr/>
        </p:nvSpPr>
        <p:spPr>
          <a:xfrm>
            <a:off x="775605" y="1562956"/>
            <a:ext cx="10510006" cy="707886"/>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dirty="0">
                <a:latin typeface="Abadi" panose="020B0604020104020204" pitchFamily="34" charset="0"/>
              </a:rPr>
              <a:t>Names of the boosters which have </a:t>
            </a:r>
            <a:r>
              <a:rPr lang="en-US" sz="2000" b="1" dirty="0">
                <a:latin typeface="Abadi" panose="020B0604020104020204" pitchFamily="34" charset="0"/>
              </a:rPr>
              <a:t>success</a:t>
            </a:r>
            <a:r>
              <a:rPr lang="en-US" sz="2000" dirty="0">
                <a:latin typeface="Abadi" panose="020B0604020104020204" pitchFamily="34" charset="0"/>
              </a:rPr>
              <a:t> </a:t>
            </a:r>
            <a:r>
              <a:rPr lang="en-US" sz="2000" b="1" dirty="0">
                <a:latin typeface="Abadi" panose="020B0604020104020204" pitchFamily="34" charset="0"/>
              </a:rPr>
              <a:t>in drone ship </a:t>
            </a:r>
            <a:r>
              <a:rPr lang="en-US" sz="2000" dirty="0">
                <a:latin typeface="Abadi" panose="020B0604020104020204" pitchFamily="34" charset="0"/>
              </a:rPr>
              <a:t>and have payload mass greater than </a:t>
            </a:r>
            <a:r>
              <a:rPr lang="en-US" sz="2000" b="1" dirty="0">
                <a:latin typeface="Abadi" panose="020B0604020104020204" pitchFamily="34" charset="0"/>
              </a:rPr>
              <a:t>4000</a:t>
            </a:r>
            <a:r>
              <a:rPr lang="en-US" sz="2000" dirty="0">
                <a:latin typeface="Abadi" panose="020B0604020104020204" pitchFamily="34" charset="0"/>
              </a:rPr>
              <a:t> but less than </a:t>
            </a:r>
            <a:r>
              <a:rPr lang="en-US" sz="2000" b="1" dirty="0">
                <a:latin typeface="Abadi" panose="020B0604020104020204" pitchFamily="34" charset="0"/>
              </a:rPr>
              <a:t>6000</a:t>
            </a:r>
          </a:p>
        </p:txBody>
      </p:sp>
      <p:pic>
        <p:nvPicPr>
          <p:cNvPr id="9" name="Picture 8">
            <a:extLst>
              <a:ext uri="{FF2B5EF4-FFF2-40B4-BE49-F238E27FC236}">
                <a16:creationId xmlns:a16="http://schemas.microsoft.com/office/drawing/2014/main" id="{3F07ED18-F51D-6548-5F85-E258A589E2E8}"/>
              </a:ext>
            </a:extLst>
          </p:cNvPr>
          <p:cNvPicPr>
            <a:picLocks noChangeAspect="1"/>
          </p:cNvPicPr>
          <p:nvPr/>
        </p:nvPicPr>
        <p:blipFill rotWithShape="1">
          <a:blip r:embed="rId3"/>
          <a:srcRect b="5618"/>
          <a:stretch/>
        </p:blipFill>
        <p:spPr>
          <a:xfrm>
            <a:off x="770011" y="2496313"/>
            <a:ext cx="6794849" cy="23195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TextBox 6">
            <a:extLst>
              <a:ext uri="{FF2B5EF4-FFF2-40B4-BE49-F238E27FC236}">
                <a16:creationId xmlns:a16="http://schemas.microsoft.com/office/drawing/2014/main" id="{40D9C274-1384-A156-43FB-9879EBE2A696}"/>
              </a:ext>
            </a:extLst>
          </p:cNvPr>
          <p:cNvSpPr txBox="1"/>
          <p:nvPr/>
        </p:nvSpPr>
        <p:spPr>
          <a:xfrm>
            <a:off x="775605" y="1562956"/>
            <a:ext cx="7210156" cy="400110"/>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dirty="0">
                <a:latin typeface="Abadi" panose="020B0604020104020204" pitchFamily="34" charset="0"/>
              </a:rPr>
              <a:t>Total number of </a:t>
            </a:r>
            <a:r>
              <a:rPr lang="en-US" sz="2000" b="1" dirty="0">
                <a:latin typeface="Abadi" panose="020B0604020104020204" pitchFamily="34" charset="0"/>
              </a:rPr>
              <a:t>successful</a:t>
            </a:r>
            <a:r>
              <a:rPr lang="en-US" sz="2000" dirty="0">
                <a:latin typeface="Abadi" panose="020B0604020104020204" pitchFamily="34" charset="0"/>
              </a:rPr>
              <a:t> and </a:t>
            </a:r>
            <a:r>
              <a:rPr lang="en-US" sz="2000" b="1" dirty="0">
                <a:latin typeface="Abadi" panose="020B0604020104020204" pitchFamily="34" charset="0"/>
              </a:rPr>
              <a:t>failure</a:t>
            </a:r>
            <a:r>
              <a:rPr lang="en-US" sz="2000" dirty="0">
                <a:latin typeface="Abadi" panose="020B0604020104020204" pitchFamily="34" charset="0"/>
              </a:rPr>
              <a:t> mission outcomes</a:t>
            </a:r>
          </a:p>
        </p:txBody>
      </p:sp>
      <p:pic>
        <p:nvPicPr>
          <p:cNvPr id="9" name="Picture 8">
            <a:extLst>
              <a:ext uri="{FF2B5EF4-FFF2-40B4-BE49-F238E27FC236}">
                <a16:creationId xmlns:a16="http://schemas.microsoft.com/office/drawing/2014/main" id="{34F9D53B-5CBC-669F-6A09-4E1137581145}"/>
              </a:ext>
            </a:extLst>
          </p:cNvPr>
          <p:cNvPicPr>
            <a:picLocks noChangeAspect="1"/>
          </p:cNvPicPr>
          <p:nvPr/>
        </p:nvPicPr>
        <p:blipFill>
          <a:blip r:embed="rId3"/>
          <a:stretch>
            <a:fillRect/>
          </a:stretch>
        </p:blipFill>
        <p:spPr>
          <a:xfrm>
            <a:off x="775605" y="2130552"/>
            <a:ext cx="10020300" cy="30765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3D1F594-1B65-C5DE-7C93-B870FEFF38D8}"/>
              </a:ext>
            </a:extLst>
          </p:cNvPr>
          <p:cNvPicPr>
            <a:picLocks noChangeAspect="1"/>
          </p:cNvPicPr>
          <p:nvPr/>
        </p:nvPicPr>
        <p:blipFill>
          <a:blip r:embed="rId3"/>
          <a:stretch>
            <a:fillRect/>
          </a:stretch>
        </p:blipFill>
        <p:spPr>
          <a:xfrm>
            <a:off x="5835226" y="1440354"/>
            <a:ext cx="5083387" cy="4986857"/>
          </a:xfrm>
          <a:prstGeom prst="rect">
            <a:avLst/>
          </a:prstGeom>
        </p:spPr>
      </p:pic>
      <p:sp>
        <p:nvSpPr>
          <p:cNvPr id="7" name="TextBox 6">
            <a:extLst>
              <a:ext uri="{FF2B5EF4-FFF2-40B4-BE49-F238E27FC236}">
                <a16:creationId xmlns:a16="http://schemas.microsoft.com/office/drawing/2014/main" id="{256E60AB-1357-1191-1066-E7D3F10EF2F9}"/>
              </a:ext>
            </a:extLst>
          </p:cNvPr>
          <p:cNvSpPr txBox="1"/>
          <p:nvPr/>
        </p:nvSpPr>
        <p:spPr>
          <a:xfrm>
            <a:off x="775605" y="1562956"/>
            <a:ext cx="4995275" cy="707886"/>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pPr algn="l" fontAlgn="base"/>
            <a:r>
              <a:rPr lang="en-US" sz="2000" i="0" dirty="0">
                <a:effectLst/>
                <a:latin typeface="Abadi" panose="020B0604020104020204" pitchFamily="34" charset="0"/>
              </a:rPr>
              <a:t>Names of the </a:t>
            </a:r>
            <a:r>
              <a:rPr lang="en-US" sz="2000" i="0" dirty="0" err="1">
                <a:effectLst/>
                <a:latin typeface="Abadi" panose="020B0604020104020204" pitchFamily="34" charset="0"/>
              </a:rPr>
              <a:t>booster_versions</a:t>
            </a:r>
            <a:r>
              <a:rPr lang="en-US" sz="2000" i="0" dirty="0">
                <a:effectLst/>
                <a:latin typeface="Abadi" panose="020B0604020104020204" pitchFamily="34" charset="0"/>
              </a:rPr>
              <a:t>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753A159-5859-66F9-8C2E-36BE37A58C69}"/>
              </a:ext>
            </a:extLst>
          </p:cNvPr>
          <p:cNvPicPr>
            <a:picLocks noChangeAspect="1"/>
          </p:cNvPicPr>
          <p:nvPr/>
        </p:nvPicPr>
        <p:blipFill>
          <a:blip r:embed="rId3"/>
          <a:stretch>
            <a:fillRect/>
          </a:stretch>
        </p:blipFill>
        <p:spPr>
          <a:xfrm>
            <a:off x="770011" y="2492590"/>
            <a:ext cx="10615962" cy="2912533"/>
          </a:xfrm>
          <a:prstGeom prst="rect">
            <a:avLst/>
          </a:prstGeom>
        </p:spPr>
      </p:pic>
      <p:sp>
        <p:nvSpPr>
          <p:cNvPr id="7" name="TextBox 6">
            <a:extLst>
              <a:ext uri="{FF2B5EF4-FFF2-40B4-BE49-F238E27FC236}">
                <a16:creationId xmlns:a16="http://schemas.microsoft.com/office/drawing/2014/main" id="{897348C5-C5EF-FDD1-5811-363842302069}"/>
              </a:ext>
            </a:extLst>
          </p:cNvPr>
          <p:cNvSpPr txBox="1"/>
          <p:nvPr/>
        </p:nvSpPr>
        <p:spPr>
          <a:xfrm>
            <a:off x="775605" y="1562956"/>
            <a:ext cx="10610368" cy="707886"/>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dirty="0">
                <a:latin typeface="Abadi" panose="020B0604020104020204" pitchFamily="34" charset="0"/>
              </a:rPr>
              <a:t>Month, </a:t>
            </a:r>
            <a:r>
              <a:rPr lang="en-US" sz="2000" b="1" dirty="0">
                <a:latin typeface="Abadi" panose="020B0604020104020204" pitchFamily="34" charset="0"/>
              </a:rPr>
              <a:t>failure </a:t>
            </a:r>
            <a:r>
              <a:rPr lang="en-US" sz="2000" b="1" dirty="0" err="1">
                <a:latin typeface="Abadi" panose="020B0604020104020204" pitchFamily="34" charset="0"/>
              </a:rPr>
              <a:t>landing_outcomes</a:t>
            </a:r>
            <a:r>
              <a:rPr lang="en-US" sz="2000" b="1" dirty="0">
                <a:latin typeface="Abadi" panose="020B0604020104020204" pitchFamily="34" charset="0"/>
              </a:rPr>
              <a:t> in drone ship</a:t>
            </a:r>
            <a:r>
              <a:rPr lang="en-US" sz="2000" dirty="0">
                <a:latin typeface="Abadi" panose="020B0604020104020204" pitchFamily="34" charset="0"/>
              </a:rPr>
              <a:t>, booster version, and launch site for the months in year </a:t>
            </a:r>
            <a:r>
              <a:rPr lang="en-US" sz="2000" b="1" dirty="0">
                <a:latin typeface="Abadi" panose="020B0604020104020204" pitchFamily="34" charset="0"/>
              </a:rPr>
              <a:t>2015</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28A93074-AE0D-A8C2-63A4-1573B430076D}"/>
              </a:ext>
            </a:extLst>
          </p:cNvPr>
          <p:cNvSpPr txBox="1"/>
          <p:nvPr/>
        </p:nvSpPr>
        <p:spPr>
          <a:xfrm>
            <a:off x="775605" y="1562956"/>
            <a:ext cx="4880128" cy="1015663"/>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dirty="0">
                <a:latin typeface="Abadi" panose="020B0604020104020204" pitchFamily="34" charset="0"/>
              </a:rPr>
              <a:t>Count of landing outcomes between the date </a:t>
            </a:r>
            <a:r>
              <a:rPr lang="en-US" sz="2000" b="1" dirty="0">
                <a:latin typeface="Abadi" panose="020B0604020104020204" pitchFamily="34" charset="0"/>
              </a:rPr>
              <a:t>2010-06-04</a:t>
            </a:r>
            <a:r>
              <a:rPr lang="en-US" sz="2000" dirty="0">
                <a:latin typeface="Abadi" panose="020B0604020104020204" pitchFamily="34" charset="0"/>
              </a:rPr>
              <a:t> and </a:t>
            </a:r>
            <a:r>
              <a:rPr lang="en-US" sz="2000" b="1" dirty="0">
                <a:latin typeface="Abadi" panose="020B0604020104020204" pitchFamily="34" charset="0"/>
              </a:rPr>
              <a:t>2017-03-20</a:t>
            </a:r>
            <a:r>
              <a:rPr lang="en-US" sz="2000" dirty="0">
                <a:latin typeface="Abadi" panose="020B0604020104020204" pitchFamily="34" charset="0"/>
              </a:rPr>
              <a:t>, in descending order</a:t>
            </a:r>
          </a:p>
        </p:txBody>
      </p:sp>
      <p:pic>
        <p:nvPicPr>
          <p:cNvPr id="7" name="Picture 6">
            <a:extLst>
              <a:ext uri="{FF2B5EF4-FFF2-40B4-BE49-F238E27FC236}">
                <a16:creationId xmlns:a16="http://schemas.microsoft.com/office/drawing/2014/main" id="{7FF2B7B8-CA86-D986-FCE1-EECB69EAC64B}"/>
              </a:ext>
            </a:extLst>
          </p:cNvPr>
          <p:cNvPicPr>
            <a:picLocks noChangeAspect="1"/>
          </p:cNvPicPr>
          <p:nvPr/>
        </p:nvPicPr>
        <p:blipFill>
          <a:blip r:embed="rId3"/>
          <a:stretch>
            <a:fillRect/>
          </a:stretch>
        </p:blipFill>
        <p:spPr>
          <a:xfrm>
            <a:off x="5819172" y="1390650"/>
            <a:ext cx="5160401" cy="50034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8" name="Picture 7">
            <a:extLst>
              <a:ext uri="{FF2B5EF4-FFF2-40B4-BE49-F238E27FC236}">
                <a16:creationId xmlns:a16="http://schemas.microsoft.com/office/drawing/2014/main" id="{00AEC5D3-F521-A032-6587-597DF0AD5FE7}"/>
              </a:ext>
            </a:extLst>
          </p:cNvPr>
          <p:cNvPicPr>
            <a:picLocks noChangeAspect="1"/>
          </p:cNvPicPr>
          <p:nvPr/>
        </p:nvPicPr>
        <p:blipFill>
          <a:blip r:embed="rId3"/>
          <a:stretch>
            <a:fillRect/>
          </a:stretch>
        </p:blipFill>
        <p:spPr>
          <a:xfrm>
            <a:off x="55242" y="1510042"/>
            <a:ext cx="7464219" cy="4605698"/>
          </a:xfrm>
          <a:prstGeom prst="rect">
            <a:avLst/>
          </a:prstGeom>
        </p:spPr>
      </p:pic>
      <p:sp>
        <p:nvSpPr>
          <p:cNvPr id="31" name="Oval 30">
            <a:extLst>
              <a:ext uri="{FF2B5EF4-FFF2-40B4-BE49-F238E27FC236}">
                <a16:creationId xmlns:a16="http://schemas.microsoft.com/office/drawing/2014/main" id="{3DC40ACF-4C63-6727-24F4-7B60D0763884}"/>
              </a:ext>
            </a:extLst>
          </p:cNvPr>
          <p:cNvSpPr/>
          <p:nvPr/>
        </p:nvSpPr>
        <p:spPr>
          <a:xfrm>
            <a:off x="6585651" y="4653372"/>
            <a:ext cx="1284159" cy="1043093"/>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B455215D-E6CD-C3E6-04E8-6535BC2C4359}"/>
              </a:ext>
            </a:extLst>
          </p:cNvPr>
          <p:cNvPicPr>
            <a:picLocks noChangeAspect="1"/>
          </p:cNvPicPr>
          <p:nvPr/>
        </p:nvPicPr>
        <p:blipFill>
          <a:blip r:embed="rId4"/>
          <a:stretch>
            <a:fillRect/>
          </a:stretch>
        </p:blipFill>
        <p:spPr>
          <a:xfrm>
            <a:off x="7869810" y="2870924"/>
            <a:ext cx="4266948" cy="2040886"/>
          </a:xfrm>
          <a:prstGeom prst="rect">
            <a:avLst/>
          </a:prstGeom>
        </p:spPr>
      </p:pic>
      <p:cxnSp>
        <p:nvCxnSpPr>
          <p:cNvPr id="37" name="Connector: Curved 36">
            <a:extLst>
              <a:ext uri="{FF2B5EF4-FFF2-40B4-BE49-F238E27FC236}">
                <a16:creationId xmlns:a16="http://schemas.microsoft.com/office/drawing/2014/main" id="{B92FA2D8-E5FF-E74D-D842-D77C40992919}"/>
              </a:ext>
            </a:extLst>
          </p:cNvPr>
          <p:cNvCxnSpPr>
            <a:cxnSpLocks/>
            <a:stCxn id="31" idx="5"/>
            <a:endCxn id="33" idx="2"/>
          </p:cNvCxnSpPr>
          <p:nvPr/>
        </p:nvCxnSpPr>
        <p:spPr>
          <a:xfrm rot="5400000" flipH="1" flipV="1">
            <a:off x="8526567" y="4066991"/>
            <a:ext cx="631898" cy="2321535"/>
          </a:xfrm>
          <a:prstGeom prst="curvedConnector3">
            <a:avLst>
              <a:gd name="adj1" fmla="val -6035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853E73AC-E788-EA67-E9BC-CB27877DA9AF}"/>
              </a:ext>
            </a:extLst>
          </p:cNvPr>
          <p:cNvGraphicFramePr>
            <a:graphicFrameLocks noGrp="1"/>
          </p:cNvGraphicFramePr>
          <p:nvPr>
            <p:extLst>
              <p:ext uri="{D42A27DB-BD31-4B8C-83A1-F6EECF244321}">
                <p14:modId xmlns:p14="http://schemas.microsoft.com/office/powerpoint/2010/main" val="3768703327"/>
              </p:ext>
            </p:extLst>
          </p:nvPr>
        </p:nvGraphicFramePr>
        <p:xfrm>
          <a:off x="7869811" y="1473312"/>
          <a:ext cx="4266948" cy="1219200"/>
        </p:xfrm>
        <a:graphic>
          <a:graphicData uri="http://schemas.openxmlformats.org/drawingml/2006/table">
            <a:tbl>
              <a:tblPr firstRow="1" firstCol="1" bandRow="1"/>
              <a:tblGrid>
                <a:gridCol w="4266948">
                  <a:extLst>
                    <a:ext uri="{9D8B030D-6E8A-4147-A177-3AD203B41FA5}">
                      <a16:colId xmlns:a16="http://schemas.microsoft.com/office/drawing/2014/main" val="3773840234"/>
                    </a:ext>
                  </a:extLst>
                </a:gridCol>
              </a:tblGrid>
              <a:tr h="284482">
                <a:tc>
                  <a:txBody>
                    <a:bodyPr/>
                    <a:lstStyle/>
                    <a:p>
                      <a:r>
                        <a:rPr lang="en-US" sz="2000" b="0" i="0" dirty="0">
                          <a:solidFill>
                            <a:schemeClr val="tx1"/>
                          </a:solidFill>
                          <a:effectLst/>
                          <a:latin typeface="Abadi" panose="020B0604020104020204" pitchFamily="34" charset="0"/>
                        </a:rPr>
                        <a:t>All launch sites are located near coastlines to provide flexibility for trajectory options and safety considerations</a:t>
                      </a: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bl>
          </a:graphicData>
        </a:graphic>
      </p:graphicFrame>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grpSp>
        <p:nvGrpSpPr>
          <p:cNvPr id="11" name="Google Shape;275;p18">
            <a:extLst>
              <a:ext uri="{FF2B5EF4-FFF2-40B4-BE49-F238E27FC236}">
                <a16:creationId xmlns:a16="http://schemas.microsoft.com/office/drawing/2014/main" id="{2D02B364-6902-7A2F-4AFA-F520012EF55A}"/>
              </a:ext>
            </a:extLst>
          </p:cNvPr>
          <p:cNvGrpSpPr/>
          <p:nvPr/>
        </p:nvGrpSpPr>
        <p:grpSpPr>
          <a:xfrm>
            <a:off x="828567" y="1408914"/>
            <a:ext cx="339253" cy="339253"/>
            <a:chOff x="3271200" y="4992125"/>
            <a:chExt cx="481825" cy="481825"/>
          </a:xfrm>
          <a:solidFill>
            <a:srgbClr val="007F00"/>
          </a:solidFill>
        </p:grpSpPr>
        <p:sp>
          <p:nvSpPr>
            <p:cNvPr id="12" name="Google Shape;276;p18">
              <a:extLst>
                <a:ext uri="{FF2B5EF4-FFF2-40B4-BE49-F238E27FC236}">
                  <a16:creationId xmlns:a16="http://schemas.microsoft.com/office/drawing/2014/main" id="{4D2817AD-1556-8DA9-26E8-1CB76A50B594}"/>
                </a:ext>
              </a:extLst>
            </p:cNvPr>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77;p18">
              <a:extLst>
                <a:ext uri="{FF2B5EF4-FFF2-40B4-BE49-F238E27FC236}">
                  <a16:creationId xmlns:a16="http://schemas.microsoft.com/office/drawing/2014/main" id="{BEE54E46-5C54-B6C7-EA5D-17B9AF1CA3A9}"/>
                </a:ext>
              </a:extLst>
            </p:cNvPr>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278;p18">
              <a:extLst>
                <a:ext uri="{FF2B5EF4-FFF2-40B4-BE49-F238E27FC236}">
                  <a16:creationId xmlns:a16="http://schemas.microsoft.com/office/drawing/2014/main" id="{B20FB359-72C3-ACBD-60A0-CEAF4C73A769}"/>
                </a:ext>
              </a:extLst>
            </p:cNvPr>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5" name="Google Shape;275;p18">
            <a:extLst>
              <a:ext uri="{FF2B5EF4-FFF2-40B4-BE49-F238E27FC236}">
                <a16:creationId xmlns:a16="http://schemas.microsoft.com/office/drawing/2014/main" id="{D38C7AB3-A579-2188-99A5-7082F4F0F97D}"/>
              </a:ext>
            </a:extLst>
          </p:cNvPr>
          <p:cNvGrpSpPr/>
          <p:nvPr/>
        </p:nvGrpSpPr>
        <p:grpSpPr>
          <a:xfrm>
            <a:off x="3647341" y="1408914"/>
            <a:ext cx="339253" cy="339253"/>
            <a:chOff x="3271200" y="4992125"/>
            <a:chExt cx="481825" cy="481825"/>
          </a:xfrm>
          <a:solidFill>
            <a:srgbClr val="FF0000"/>
          </a:solidFill>
        </p:grpSpPr>
        <p:sp>
          <p:nvSpPr>
            <p:cNvPr id="16" name="Google Shape;276;p18">
              <a:extLst>
                <a:ext uri="{FF2B5EF4-FFF2-40B4-BE49-F238E27FC236}">
                  <a16:creationId xmlns:a16="http://schemas.microsoft.com/office/drawing/2014/main" id="{B4794E6F-D568-039C-0EEE-36C0A55A4344}"/>
                </a:ext>
              </a:extLst>
            </p:cNvPr>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277;p18">
              <a:extLst>
                <a:ext uri="{FF2B5EF4-FFF2-40B4-BE49-F238E27FC236}">
                  <a16:creationId xmlns:a16="http://schemas.microsoft.com/office/drawing/2014/main" id="{06EB6742-21BA-EC3F-B4D7-728C955348F7}"/>
                </a:ext>
              </a:extLst>
            </p:cNvPr>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8;p18">
              <a:extLst>
                <a:ext uri="{FF2B5EF4-FFF2-40B4-BE49-F238E27FC236}">
                  <a16:creationId xmlns:a16="http://schemas.microsoft.com/office/drawing/2014/main" id="{7CCF64D0-0DA8-D612-C183-F6D0F8EE769E}"/>
                </a:ext>
              </a:extLst>
            </p:cNvPr>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9" name="Group 38">
            <a:extLst>
              <a:ext uri="{FF2B5EF4-FFF2-40B4-BE49-F238E27FC236}">
                <a16:creationId xmlns:a16="http://schemas.microsoft.com/office/drawing/2014/main" id="{B1E03596-3943-45D5-82FF-8BACE65FDAF7}"/>
              </a:ext>
            </a:extLst>
          </p:cNvPr>
          <p:cNvGrpSpPr/>
          <p:nvPr/>
        </p:nvGrpSpPr>
        <p:grpSpPr>
          <a:xfrm>
            <a:off x="828567" y="1864521"/>
            <a:ext cx="10457044" cy="2651193"/>
            <a:chOff x="489314" y="1864521"/>
            <a:chExt cx="11186159" cy="2746366"/>
          </a:xfrm>
        </p:grpSpPr>
        <p:grpSp>
          <p:nvGrpSpPr>
            <p:cNvPr id="24" name="Group 23">
              <a:extLst>
                <a:ext uri="{FF2B5EF4-FFF2-40B4-BE49-F238E27FC236}">
                  <a16:creationId xmlns:a16="http://schemas.microsoft.com/office/drawing/2014/main" id="{C2F2755D-67A6-3B7D-3B9C-4094A0260BE3}"/>
                </a:ext>
              </a:extLst>
            </p:cNvPr>
            <p:cNvGrpSpPr/>
            <p:nvPr/>
          </p:nvGrpSpPr>
          <p:grpSpPr>
            <a:xfrm>
              <a:off x="3303634" y="1864521"/>
              <a:ext cx="2743200" cy="2743200"/>
              <a:chOff x="1183638" y="2212879"/>
              <a:chExt cx="3810002" cy="3812694"/>
            </a:xfrm>
          </p:grpSpPr>
          <p:pic>
            <p:nvPicPr>
              <p:cNvPr id="7" name="Picture 6">
                <a:extLst>
                  <a:ext uri="{FF2B5EF4-FFF2-40B4-BE49-F238E27FC236}">
                    <a16:creationId xmlns:a16="http://schemas.microsoft.com/office/drawing/2014/main" id="{90AC0F0E-C3BC-1843-BDFE-098D14714BB0}"/>
                  </a:ext>
                </a:extLst>
              </p:cNvPr>
              <p:cNvPicPr>
                <a:picLocks noChangeAspect="1"/>
              </p:cNvPicPr>
              <p:nvPr/>
            </p:nvPicPr>
            <p:blipFill>
              <a:blip r:embed="rId4"/>
              <a:stretch>
                <a:fillRect/>
              </a:stretch>
            </p:blipFill>
            <p:spPr>
              <a:xfrm>
                <a:off x="1183640" y="2215573"/>
                <a:ext cx="3810000" cy="3810000"/>
              </a:xfrm>
              <a:prstGeom prst="rect">
                <a:avLst/>
              </a:prstGeom>
            </p:spPr>
          </p:pic>
          <p:sp>
            <p:nvSpPr>
              <p:cNvPr id="23" name="TextBox 22">
                <a:extLst>
                  <a:ext uri="{FF2B5EF4-FFF2-40B4-BE49-F238E27FC236}">
                    <a16:creationId xmlns:a16="http://schemas.microsoft.com/office/drawing/2014/main" id="{CDE2BF02-C1B9-FAC7-FCD1-EDFF23C2A907}"/>
                  </a:ext>
                </a:extLst>
              </p:cNvPr>
              <p:cNvSpPr txBox="1"/>
              <p:nvPr/>
            </p:nvSpPr>
            <p:spPr>
              <a:xfrm>
                <a:off x="1183638" y="2212879"/>
                <a:ext cx="2014664" cy="487438"/>
              </a:xfrm>
              <a:prstGeom prst="rect">
                <a:avLst/>
              </a:prstGeom>
              <a:solidFill>
                <a:srgbClr val="C00000"/>
              </a:solidFill>
            </p:spPr>
            <p:txBody>
              <a:bodyPr wrap="square">
                <a:spAutoFit/>
              </a:bodyPr>
              <a:lstStyle/>
              <a:p>
                <a:r>
                  <a:rPr lang="en-US" sz="1600" b="1" dirty="0">
                    <a:solidFill>
                      <a:schemeClr val="bg1"/>
                    </a:solidFill>
                    <a:latin typeface="Abadi" panose="020B0604020104020204" pitchFamily="34" charset="0"/>
                  </a:rPr>
                  <a:t>VAFB SLC-4E</a:t>
                </a:r>
              </a:p>
            </p:txBody>
          </p:sp>
        </p:grpSp>
        <p:grpSp>
          <p:nvGrpSpPr>
            <p:cNvPr id="27" name="Group 26">
              <a:extLst>
                <a:ext uri="{FF2B5EF4-FFF2-40B4-BE49-F238E27FC236}">
                  <a16:creationId xmlns:a16="http://schemas.microsoft.com/office/drawing/2014/main" id="{333A66A2-03E5-B8FF-7461-CA9D07B0665E}"/>
                </a:ext>
              </a:extLst>
            </p:cNvPr>
            <p:cNvGrpSpPr/>
            <p:nvPr/>
          </p:nvGrpSpPr>
          <p:grpSpPr>
            <a:xfrm>
              <a:off x="6117953" y="1867687"/>
              <a:ext cx="2743200" cy="2743200"/>
              <a:chOff x="5293361" y="2212879"/>
              <a:chExt cx="3810001" cy="3810000"/>
            </a:xfrm>
          </p:grpSpPr>
          <p:pic>
            <p:nvPicPr>
              <p:cNvPr id="25" name="Picture 24">
                <a:extLst>
                  <a:ext uri="{FF2B5EF4-FFF2-40B4-BE49-F238E27FC236}">
                    <a16:creationId xmlns:a16="http://schemas.microsoft.com/office/drawing/2014/main" id="{72A7AF7B-4B67-9D8F-459D-419C2F9F3C64}"/>
                  </a:ext>
                </a:extLst>
              </p:cNvPr>
              <p:cNvPicPr>
                <a:picLocks noChangeAspect="1"/>
              </p:cNvPicPr>
              <p:nvPr/>
            </p:nvPicPr>
            <p:blipFill>
              <a:blip r:embed="rId5"/>
              <a:stretch>
                <a:fillRect/>
              </a:stretch>
            </p:blipFill>
            <p:spPr>
              <a:xfrm>
                <a:off x="5293362" y="2212879"/>
                <a:ext cx="3810000" cy="3810000"/>
              </a:xfrm>
              <a:prstGeom prst="rect">
                <a:avLst/>
              </a:prstGeom>
            </p:spPr>
          </p:pic>
          <p:sp>
            <p:nvSpPr>
              <p:cNvPr id="26" name="TextBox 25">
                <a:extLst>
                  <a:ext uri="{FF2B5EF4-FFF2-40B4-BE49-F238E27FC236}">
                    <a16:creationId xmlns:a16="http://schemas.microsoft.com/office/drawing/2014/main" id="{B46207AB-64C2-AB46-13E8-DD36AEBFBCF5}"/>
                  </a:ext>
                </a:extLst>
              </p:cNvPr>
              <p:cNvSpPr txBox="1"/>
              <p:nvPr/>
            </p:nvSpPr>
            <p:spPr>
              <a:xfrm>
                <a:off x="5293361" y="2215172"/>
                <a:ext cx="2010655" cy="487094"/>
              </a:xfrm>
              <a:prstGeom prst="rect">
                <a:avLst/>
              </a:prstGeom>
              <a:solidFill>
                <a:srgbClr val="C00000"/>
              </a:solidFill>
            </p:spPr>
            <p:txBody>
              <a:bodyPr wrap="square">
                <a:spAutoFit/>
              </a:bodyPr>
              <a:lstStyle/>
              <a:p>
                <a:r>
                  <a:rPr lang="en-US" sz="1600" b="1" i="0" dirty="0">
                    <a:solidFill>
                      <a:schemeClr val="bg1"/>
                    </a:solidFill>
                    <a:effectLst/>
                    <a:latin typeface="Abadi" panose="020B0604020104020204" pitchFamily="34" charset="0"/>
                  </a:rPr>
                  <a:t>KSC LC-39A</a:t>
                </a:r>
                <a:endParaRPr lang="en-US" sz="1600" b="1" dirty="0">
                  <a:solidFill>
                    <a:schemeClr val="bg1"/>
                  </a:solidFill>
                  <a:latin typeface="Abadi" panose="020B0604020104020204" pitchFamily="34" charset="0"/>
                </a:endParaRPr>
              </a:p>
            </p:txBody>
          </p:sp>
        </p:grpSp>
        <p:grpSp>
          <p:nvGrpSpPr>
            <p:cNvPr id="31" name="Group 30">
              <a:extLst>
                <a:ext uri="{FF2B5EF4-FFF2-40B4-BE49-F238E27FC236}">
                  <a16:creationId xmlns:a16="http://schemas.microsoft.com/office/drawing/2014/main" id="{C43E0E98-C2BE-BC33-A10E-A490D2DC9C6C}"/>
                </a:ext>
              </a:extLst>
            </p:cNvPr>
            <p:cNvGrpSpPr/>
            <p:nvPr/>
          </p:nvGrpSpPr>
          <p:grpSpPr>
            <a:xfrm>
              <a:off x="489314" y="1864521"/>
              <a:ext cx="2743200" cy="2743200"/>
              <a:chOff x="1033752" y="1615090"/>
              <a:chExt cx="3810000" cy="3810000"/>
            </a:xfrm>
          </p:grpSpPr>
          <p:pic>
            <p:nvPicPr>
              <p:cNvPr id="29" name="Picture 28">
                <a:extLst>
                  <a:ext uri="{FF2B5EF4-FFF2-40B4-BE49-F238E27FC236}">
                    <a16:creationId xmlns:a16="http://schemas.microsoft.com/office/drawing/2014/main" id="{C24D1E6E-C1F5-81D0-DB1F-262D3081C2EC}"/>
                  </a:ext>
                </a:extLst>
              </p:cNvPr>
              <p:cNvPicPr>
                <a:picLocks noChangeAspect="1"/>
              </p:cNvPicPr>
              <p:nvPr/>
            </p:nvPicPr>
            <p:blipFill>
              <a:blip r:embed="rId6"/>
              <a:stretch>
                <a:fillRect/>
              </a:stretch>
            </p:blipFill>
            <p:spPr>
              <a:xfrm>
                <a:off x="1033752" y="1615090"/>
                <a:ext cx="3810000" cy="3810000"/>
              </a:xfrm>
              <a:prstGeom prst="rect">
                <a:avLst/>
              </a:prstGeom>
            </p:spPr>
          </p:pic>
          <p:sp>
            <p:nvSpPr>
              <p:cNvPr id="30" name="TextBox 29">
                <a:extLst>
                  <a:ext uri="{FF2B5EF4-FFF2-40B4-BE49-F238E27FC236}">
                    <a16:creationId xmlns:a16="http://schemas.microsoft.com/office/drawing/2014/main" id="{86638B71-6E34-D6E6-8285-DD1B6136B343}"/>
                  </a:ext>
                </a:extLst>
              </p:cNvPr>
              <p:cNvSpPr txBox="1"/>
              <p:nvPr/>
            </p:nvSpPr>
            <p:spPr>
              <a:xfrm>
                <a:off x="1033752" y="1615090"/>
                <a:ext cx="2014662" cy="487094"/>
              </a:xfrm>
              <a:prstGeom prst="rect">
                <a:avLst/>
              </a:prstGeom>
              <a:solidFill>
                <a:srgbClr val="C00000"/>
              </a:solidFill>
            </p:spPr>
            <p:txBody>
              <a:bodyPr wrap="square">
                <a:spAutoFit/>
              </a:bodyPr>
              <a:lstStyle/>
              <a:p>
                <a:r>
                  <a:rPr lang="en-US" sz="1600" b="1" dirty="0">
                    <a:solidFill>
                      <a:schemeClr val="bg1"/>
                    </a:solidFill>
                    <a:latin typeface="Abadi" panose="020B0604020104020204" pitchFamily="34" charset="0"/>
                  </a:rPr>
                  <a:t>CCAFS LC-40</a:t>
                </a:r>
              </a:p>
            </p:txBody>
          </p:sp>
        </p:grpSp>
        <p:grpSp>
          <p:nvGrpSpPr>
            <p:cNvPr id="35" name="Group 34">
              <a:extLst>
                <a:ext uri="{FF2B5EF4-FFF2-40B4-BE49-F238E27FC236}">
                  <a16:creationId xmlns:a16="http://schemas.microsoft.com/office/drawing/2014/main" id="{789A95B3-073E-3AF1-9162-060FB77356D3}"/>
                </a:ext>
              </a:extLst>
            </p:cNvPr>
            <p:cNvGrpSpPr/>
            <p:nvPr/>
          </p:nvGrpSpPr>
          <p:grpSpPr>
            <a:xfrm>
              <a:off x="8932272" y="1864521"/>
              <a:ext cx="2743201" cy="2743200"/>
              <a:chOff x="13649914" y="4590051"/>
              <a:chExt cx="3810001" cy="3810000"/>
            </a:xfrm>
          </p:grpSpPr>
          <p:pic>
            <p:nvPicPr>
              <p:cNvPr id="33" name="Picture 32">
                <a:extLst>
                  <a:ext uri="{FF2B5EF4-FFF2-40B4-BE49-F238E27FC236}">
                    <a16:creationId xmlns:a16="http://schemas.microsoft.com/office/drawing/2014/main" id="{5EDE74B9-959D-4285-0F8C-E1BC371A1A0F}"/>
                  </a:ext>
                </a:extLst>
              </p:cNvPr>
              <p:cNvPicPr>
                <a:picLocks noChangeAspect="1"/>
              </p:cNvPicPr>
              <p:nvPr/>
            </p:nvPicPr>
            <p:blipFill>
              <a:blip r:embed="rId7"/>
              <a:stretch>
                <a:fillRect/>
              </a:stretch>
            </p:blipFill>
            <p:spPr>
              <a:xfrm>
                <a:off x="13649915" y="4590051"/>
                <a:ext cx="3810000" cy="3810000"/>
              </a:xfrm>
              <a:prstGeom prst="rect">
                <a:avLst/>
              </a:prstGeom>
            </p:spPr>
          </p:pic>
          <p:sp>
            <p:nvSpPr>
              <p:cNvPr id="34" name="TextBox 33">
                <a:extLst>
                  <a:ext uri="{FF2B5EF4-FFF2-40B4-BE49-F238E27FC236}">
                    <a16:creationId xmlns:a16="http://schemas.microsoft.com/office/drawing/2014/main" id="{CCC0EDAC-990D-54E7-7014-2F29FE43E460}"/>
                  </a:ext>
                </a:extLst>
              </p:cNvPr>
              <p:cNvSpPr txBox="1"/>
              <p:nvPr/>
            </p:nvSpPr>
            <p:spPr>
              <a:xfrm>
                <a:off x="13649914" y="4590051"/>
                <a:ext cx="2177901" cy="487094"/>
              </a:xfrm>
              <a:prstGeom prst="rect">
                <a:avLst/>
              </a:prstGeom>
              <a:solidFill>
                <a:srgbClr val="C00000"/>
              </a:solidFill>
            </p:spPr>
            <p:txBody>
              <a:bodyPr wrap="square">
                <a:spAutoFit/>
              </a:bodyPr>
              <a:lstStyle/>
              <a:p>
                <a:r>
                  <a:rPr lang="en-US" sz="1600" b="1" dirty="0">
                    <a:solidFill>
                      <a:schemeClr val="bg1"/>
                    </a:solidFill>
                    <a:latin typeface="Abadi" panose="020B0604020104020204" pitchFamily="34" charset="0"/>
                  </a:rPr>
                  <a:t>CCAFS SLC-40</a:t>
                </a:r>
              </a:p>
            </p:txBody>
          </p:sp>
        </p:grpSp>
      </p:grpSp>
      <p:sp>
        <p:nvSpPr>
          <p:cNvPr id="36" name="TextBox 35">
            <a:extLst>
              <a:ext uri="{FF2B5EF4-FFF2-40B4-BE49-F238E27FC236}">
                <a16:creationId xmlns:a16="http://schemas.microsoft.com/office/drawing/2014/main" id="{0CC1D64D-705D-4559-AF73-A70A26A4F5FC}"/>
              </a:ext>
            </a:extLst>
          </p:cNvPr>
          <p:cNvSpPr txBox="1"/>
          <p:nvPr/>
        </p:nvSpPr>
        <p:spPr>
          <a:xfrm>
            <a:off x="1246195" y="1378485"/>
            <a:ext cx="1971725" cy="400110"/>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b="1" dirty="0">
                <a:solidFill>
                  <a:srgbClr val="007F00"/>
                </a:solidFill>
                <a:latin typeface="Abadi" panose="020B0604020104020204" pitchFamily="34" charset="0"/>
              </a:rPr>
              <a:t>Successful launch</a:t>
            </a:r>
          </a:p>
        </p:txBody>
      </p:sp>
      <p:sp>
        <p:nvSpPr>
          <p:cNvPr id="37" name="TextBox 36">
            <a:extLst>
              <a:ext uri="{FF2B5EF4-FFF2-40B4-BE49-F238E27FC236}">
                <a16:creationId xmlns:a16="http://schemas.microsoft.com/office/drawing/2014/main" id="{3EF0B793-434C-AC51-ADDA-02F1BA4691EE}"/>
              </a:ext>
            </a:extLst>
          </p:cNvPr>
          <p:cNvSpPr txBox="1"/>
          <p:nvPr/>
        </p:nvSpPr>
        <p:spPr>
          <a:xfrm>
            <a:off x="4064969" y="1378485"/>
            <a:ext cx="1530391" cy="400110"/>
          </a:xfrm>
          <a:prstGeom prst="rect">
            <a:avLst/>
          </a:prstGeom>
          <a:noFill/>
        </p:spPr>
        <p:txBody>
          <a:bodyPr wrap="square" lIns="0">
            <a:spAutoFit/>
          </a:bodyPr>
          <a:lstStyle>
            <a:defPPr>
              <a:defRPr lang="en-US"/>
            </a:defPPr>
            <a:lvl1pPr>
              <a:spcBef>
                <a:spcPts val="1400"/>
              </a:spcBef>
              <a:defRPr sz="2200">
                <a:solidFill>
                  <a:srgbClr val="0B49CB"/>
                </a:solidFill>
                <a:latin typeface="Abadi"/>
              </a:defRPr>
            </a:lvl1pPr>
          </a:lstStyle>
          <a:p>
            <a:r>
              <a:rPr lang="en-US" sz="2000" b="1" dirty="0">
                <a:solidFill>
                  <a:srgbClr val="FF0000"/>
                </a:solidFill>
                <a:latin typeface="Abadi" panose="020B0604020104020204" pitchFamily="34" charset="0"/>
              </a:rPr>
              <a:t>Failed launch</a:t>
            </a:r>
          </a:p>
        </p:txBody>
      </p:sp>
      <p:graphicFrame>
        <p:nvGraphicFramePr>
          <p:cNvPr id="38" name="Table 37">
            <a:extLst>
              <a:ext uri="{FF2B5EF4-FFF2-40B4-BE49-F238E27FC236}">
                <a16:creationId xmlns:a16="http://schemas.microsoft.com/office/drawing/2014/main" id="{9A14DC79-05C5-4032-0AD2-77EF07F3B60C}"/>
              </a:ext>
            </a:extLst>
          </p:cNvPr>
          <p:cNvGraphicFramePr>
            <a:graphicFrameLocks noGrp="1"/>
          </p:cNvGraphicFramePr>
          <p:nvPr>
            <p:extLst>
              <p:ext uri="{D42A27DB-BD31-4B8C-83A1-F6EECF244321}">
                <p14:modId xmlns:p14="http://schemas.microsoft.com/office/powerpoint/2010/main" val="2208994747"/>
              </p:ext>
            </p:extLst>
          </p:nvPr>
        </p:nvGraphicFramePr>
        <p:xfrm>
          <a:off x="770010" y="4754879"/>
          <a:ext cx="10426309" cy="1235569"/>
        </p:xfrm>
        <a:graphic>
          <a:graphicData uri="http://schemas.openxmlformats.org/drawingml/2006/table">
            <a:tbl>
              <a:tblPr firstRow="1" firstCol="1" bandRow="1"/>
              <a:tblGrid>
                <a:gridCol w="10426309">
                  <a:extLst>
                    <a:ext uri="{9D8B030D-6E8A-4147-A177-3AD203B41FA5}">
                      <a16:colId xmlns:a16="http://schemas.microsoft.com/office/drawing/2014/main" val="3773840234"/>
                    </a:ext>
                  </a:extLst>
                </a:gridCol>
              </a:tblGrid>
              <a:tr h="284482">
                <a:tc>
                  <a:txBody>
                    <a:bodyPr/>
                    <a:lstStyle/>
                    <a:p>
                      <a:r>
                        <a:rPr lang="en-US" sz="2000" b="0" i="0" dirty="0">
                          <a:solidFill>
                            <a:srgbClr val="0D0D0D"/>
                          </a:solidFill>
                          <a:effectLst/>
                          <a:latin typeface="Abadi" panose="020B0604020104020204" pitchFamily="34" charset="0"/>
                        </a:rPr>
                        <a:t>The launch site with the </a:t>
                      </a:r>
                      <a:r>
                        <a:rPr lang="en-US" sz="2000" b="1" i="0" dirty="0">
                          <a:solidFill>
                            <a:srgbClr val="0D0D0D"/>
                          </a:solidFill>
                          <a:effectLst/>
                          <a:latin typeface="Abadi" panose="020B0604020104020204" pitchFamily="34" charset="0"/>
                        </a:rPr>
                        <a:t>highest </a:t>
                      </a:r>
                      <a:r>
                        <a:rPr lang="en-US" sz="2000" b="0" i="0" dirty="0">
                          <a:solidFill>
                            <a:srgbClr val="0D0D0D"/>
                          </a:solidFill>
                          <a:effectLst/>
                          <a:latin typeface="Abadi" panose="020B0604020104020204" pitchFamily="34" charset="0"/>
                        </a:rPr>
                        <a:t>number of launches is </a:t>
                      </a:r>
                      <a:r>
                        <a:rPr lang="en-US" sz="2000" b="1" i="0" dirty="0">
                          <a:solidFill>
                            <a:srgbClr val="C00000"/>
                          </a:solidFill>
                          <a:effectLst/>
                          <a:latin typeface="Abadi" panose="020B0604020104020204" pitchFamily="34" charset="0"/>
                        </a:rPr>
                        <a:t>CCAFS LC 40</a:t>
                      </a:r>
                      <a:r>
                        <a:rPr lang="en-US" sz="2000" b="0" i="0" kern="1200" dirty="0">
                          <a:solidFill>
                            <a:srgbClr val="0D0D0D"/>
                          </a:solidFill>
                          <a:effectLst/>
                          <a:latin typeface="Abadi" panose="020B0604020104020204" pitchFamily="34" charset="0"/>
                          <a:ea typeface="+mn-ea"/>
                          <a:cs typeface="+mn-cs"/>
                        </a:rPr>
                        <a:t>, however, it has a high percentage of failed launches</a:t>
                      </a: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r h="104824">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15200">
                <a:tc>
                  <a:txBody>
                    <a:bodyPr/>
                    <a:lstStyle/>
                    <a:p>
                      <a:r>
                        <a:rPr lang="en-US" sz="2000" b="1" i="0" dirty="0">
                          <a:solidFill>
                            <a:srgbClr val="C00000"/>
                          </a:solidFill>
                          <a:effectLst/>
                          <a:latin typeface="Abadi" panose="020B0604020104020204" pitchFamily="34" charset="0"/>
                        </a:rPr>
                        <a:t>KSC LC-39A </a:t>
                      </a:r>
                      <a:r>
                        <a:rPr lang="en-US" sz="2000" b="0" i="0" kern="1200" dirty="0">
                          <a:solidFill>
                            <a:srgbClr val="0D0D0D"/>
                          </a:solidFill>
                          <a:effectLst/>
                          <a:latin typeface="Abadi" panose="020B0604020104020204" pitchFamily="34" charset="0"/>
                          <a:ea typeface="+mn-ea"/>
                          <a:cs typeface="+mn-cs"/>
                        </a:rPr>
                        <a:t>has a very high success rate</a:t>
                      </a: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630852476"/>
                  </a:ext>
                </a:extLst>
              </a:tr>
            </a:tbl>
          </a:graphicData>
        </a:graphic>
      </p:graphicFrame>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CCAFS SLC 40 to its Proximities</a:t>
            </a:r>
          </a:p>
        </p:txBody>
      </p:sp>
      <p:pic>
        <p:nvPicPr>
          <p:cNvPr id="4" name="Picture 3">
            <a:extLst>
              <a:ext uri="{FF2B5EF4-FFF2-40B4-BE49-F238E27FC236}">
                <a16:creationId xmlns:a16="http://schemas.microsoft.com/office/drawing/2014/main" id="{25CD6425-6BD5-634C-3BB7-F3DC0959184C}"/>
              </a:ext>
            </a:extLst>
          </p:cNvPr>
          <p:cNvPicPr>
            <a:picLocks noChangeAspect="1"/>
          </p:cNvPicPr>
          <p:nvPr/>
        </p:nvPicPr>
        <p:blipFill>
          <a:blip r:embed="rId3"/>
          <a:stretch>
            <a:fillRect/>
          </a:stretch>
        </p:blipFill>
        <p:spPr>
          <a:xfrm>
            <a:off x="837745" y="1320800"/>
            <a:ext cx="5486400" cy="5486400"/>
          </a:xfrm>
          <a:prstGeom prst="rect">
            <a:avLst/>
          </a:prstGeom>
        </p:spPr>
      </p:pic>
      <p:graphicFrame>
        <p:nvGraphicFramePr>
          <p:cNvPr id="2" name="Table 1">
            <a:extLst>
              <a:ext uri="{FF2B5EF4-FFF2-40B4-BE49-F238E27FC236}">
                <a16:creationId xmlns:a16="http://schemas.microsoft.com/office/drawing/2014/main" id="{92BC0A8F-0864-190B-F476-D3C0EFF33952}"/>
              </a:ext>
            </a:extLst>
          </p:cNvPr>
          <p:cNvGraphicFramePr>
            <a:graphicFrameLocks noGrp="1"/>
          </p:cNvGraphicFramePr>
          <p:nvPr>
            <p:extLst>
              <p:ext uri="{D42A27DB-BD31-4B8C-83A1-F6EECF244321}">
                <p14:modId xmlns:p14="http://schemas.microsoft.com/office/powerpoint/2010/main" val="760555707"/>
              </p:ext>
            </p:extLst>
          </p:nvPr>
        </p:nvGraphicFramePr>
        <p:xfrm>
          <a:off x="6563359" y="3606800"/>
          <a:ext cx="4722252" cy="914400"/>
        </p:xfrm>
        <a:graphic>
          <a:graphicData uri="http://schemas.openxmlformats.org/drawingml/2006/table">
            <a:tbl>
              <a:tblPr firstRow="1" firstCol="1" bandRow="1"/>
              <a:tblGrid>
                <a:gridCol w="4722252">
                  <a:extLst>
                    <a:ext uri="{9D8B030D-6E8A-4147-A177-3AD203B41FA5}">
                      <a16:colId xmlns:a16="http://schemas.microsoft.com/office/drawing/2014/main" val="3773840234"/>
                    </a:ext>
                  </a:extLst>
                </a:gridCol>
              </a:tblGrid>
              <a:tr h="284482">
                <a:tc>
                  <a:txBody>
                    <a:bodyPr/>
                    <a:lstStyle/>
                    <a:p>
                      <a:r>
                        <a:rPr lang="en-US" sz="2000" b="1" i="0" dirty="0">
                          <a:solidFill>
                            <a:srgbClr val="C00000"/>
                          </a:solidFill>
                          <a:effectLst/>
                          <a:latin typeface="Abadi" panose="020B0604020104020204" pitchFamily="34" charset="0"/>
                        </a:rPr>
                        <a:t>CCAFS SLC 40 </a:t>
                      </a:r>
                      <a:r>
                        <a:rPr lang="en-US" sz="2000" b="0" i="0" dirty="0">
                          <a:solidFill>
                            <a:schemeClr val="tx1"/>
                          </a:solidFill>
                          <a:effectLst/>
                          <a:latin typeface="Abadi" panose="020B0604020104020204" pitchFamily="34" charset="0"/>
                        </a:rPr>
                        <a:t>is situated in proximity to a coastline, a highway, and a railroad; however, it is not near inhabited areas</a:t>
                      </a:r>
                      <a:endParaRPr lang="en-US" sz="2000" b="0" i="0" kern="1200" dirty="0">
                        <a:solidFill>
                          <a:schemeClr val="tx1"/>
                        </a:solidFill>
                        <a:effectLst/>
                        <a:latin typeface="Abadi" panose="020B0604020104020204" pitchFamily="34" charset="0"/>
                        <a:ea typeface="+mn-ea"/>
                        <a:cs typeface="+mn-cs"/>
                      </a:endParaRP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bl>
          </a:graphicData>
        </a:graphic>
      </p:graphicFrame>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59AAB1B6-E567-7AD6-FB3B-4E481FC49A52}"/>
              </a:ext>
            </a:extLst>
          </p:cNvPr>
          <p:cNvSpPr txBox="1">
            <a:spLocks/>
          </p:cNvSpPr>
          <p:nvPr/>
        </p:nvSpPr>
        <p:spPr>
          <a:xfrm>
            <a:off x="828068" y="2479788"/>
            <a:ext cx="10399485" cy="1374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while other providers cost upward of 165 million dollars each. Much of the savings is because SpaceX can reuse the first stage. Therefore, if we can determine if the first stage will land, we can determine the cost of a launch.</a:t>
            </a:r>
          </a:p>
          <a:p>
            <a:pPr>
              <a:spcBef>
                <a:spcPts val="1400"/>
              </a:spcBef>
            </a:pPr>
            <a:endParaRPr lang="en-US" sz="2200" b="1" dirty="0">
              <a:solidFill>
                <a:schemeClr val="accent3">
                  <a:lumMod val="25000"/>
                </a:schemeClr>
              </a:solidFill>
              <a:latin typeface="Abadi" panose="020B0604020104020204" pitchFamily="34" charset="0"/>
            </a:endParaRPr>
          </a:p>
        </p:txBody>
      </p:sp>
      <p:grpSp>
        <p:nvGrpSpPr>
          <p:cNvPr id="11" name="Group 10">
            <a:extLst>
              <a:ext uri="{FF2B5EF4-FFF2-40B4-BE49-F238E27FC236}">
                <a16:creationId xmlns:a16="http://schemas.microsoft.com/office/drawing/2014/main" id="{6206A2B7-7FF3-47E6-E6D4-FF35B86C1BE3}"/>
              </a:ext>
            </a:extLst>
          </p:cNvPr>
          <p:cNvGrpSpPr/>
          <p:nvPr/>
        </p:nvGrpSpPr>
        <p:grpSpPr>
          <a:xfrm>
            <a:off x="828069" y="4072467"/>
            <a:ext cx="5064731" cy="640080"/>
            <a:chOff x="322186" y="1762229"/>
            <a:chExt cx="3123697" cy="493776"/>
          </a:xfrm>
        </p:grpSpPr>
        <p:sp>
          <p:nvSpPr>
            <p:cNvPr id="12" name="TextBox 11">
              <a:extLst>
                <a:ext uri="{FF2B5EF4-FFF2-40B4-BE49-F238E27FC236}">
                  <a16:creationId xmlns:a16="http://schemas.microsoft.com/office/drawing/2014/main" id="{6A9D0872-298A-6FF6-E8E8-A14301167688}"/>
                </a:ext>
              </a:extLst>
            </p:cNvPr>
            <p:cNvSpPr txBox="1"/>
            <p:nvPr/>
          </p:nvSpPr>
          <p:spPr>
            <a:xfrm>
              <a:off x="322186" y="1762229"/>
              <a:ext cx="3123697"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dirty="0">
                  <a:solidFill>
                    <a:schemeClr val="accent3">
                      <a:lumMod val="25000"/>
                    </a:schemeClr>
                  </a:solidFill>
                  <a:latin typeface="Abadi" panose="020B0604020104020204" pitchFamily="34" charset="0"/>
                </a:rPr>
                <a:t>Will the first stage land successfully?</a:t>
              </a:r>
              <a:endParaRPr lang="en-US" dirty="0"/>
            </a:p>
          </p:txBody>
        </p:sp>
        <p:sp>
          <p:nvSpPr>
            <p:cNvPr id="13" name="Google Shape;1540;p43">
              <a:extLst>
                <a:ext uri="{FF2B5EF4-FFF2-40B4-BE49-F238E27FC236}">
                  <a16:creationId xmlns:a16="http://schemas.microsoft.com/office/drawing/2014/main" id="{DF1EDDAF-8706-BB30-F648-FF7AF0EFED3B}"/>
                </a:ext>
              </a:extLst>
            </p:cNvPr>
            <p:cNvSpPr/>
            <p:nvPr/>
          </p:nvSpPr>
          <p:spPr>
            <a:xfrm>
              <a:off x="322186" y="1762229"/>
              <a:ext cx="295540" cy="490505"/>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800" b="1" dirty="0">
                  <a:solidFill>
                    <a:schemeClr val="bg1"/>
                  </a:solidFill>
                  <a:latin typeface="Abadi" panose="020B0604020104020204" pitchFamily="34" charset="0"/>
                  <a:sym typeface="Fira Sans Extra Condensed"/>
                </a:rPr>
                <a:t>?</a:t>
              </a:r>
              <a:endParaRPr sz="2000" b="1" dirty="0">
                <a:solidFill>
                  <a:schemeClr val="bg1"/>
                </a:solidFill>
                <a:latin typeface="Abadi" panose="020B0604020104020204" pitchFamily="34" charset="0"/>
                <a:sym typeface="Fira Sans Extra Condensed"/>
              </a:endParaRPr>
            </a:p>
          </p:txBody>
        </p:sp>
      </p:grpSp>
      <p:grpSp>
        <p:nvGrpSpPr>
          <p:cNvPr id="14" name="Group 13">
            <a:extLst>
              <a:ext uri="{FF2B5EF4-FFF2-40B4-BE49-F238E27FC236}">
                <a16:creationId xmlns:a16="http://schemas.microsoft.com/office/drawing/2014/main" id="{50B3B5A9-7B37-B6AE-42BE-0091AA498D7C}"/>
              </a:ext>
            </a:extLst>
          </p:cNvPr>
          <p:cNvGrpSpPr/>
          <p:nvPr/>
        </p:nvGrpSpPr>
        <p:grpSpPr>
          <a:xfrm>
            <a:off x="828068" y="4933106"/>
            <a:ext cx="5064733" cy="640080"/>
            <a:chOff x="322186" y="1762229"/>
            <a:chExt cx="3123697" cy="493776"/>
          </a:xfrm>
        </p:grpSpPr>
        <p:sp>
          <p:nvSpPr>
            <p:cNvPr id="15" name="TextBox 14">
              <a:extLst>
                <a:ext uri="{FF2B5EF4-FFF2-40B4-BE49-F238E27FC236}">
                  <a16:creationId xmlns:a16="http://schemas.microsoft.com/office/drawing/2014/main" id="{78A35332-187D-51A2-07BA-39538DCCB4AC}"/>
                </a:ext>
              </a:extLst>
            </p:cNvPr>
            <p:cNvSpPr txBox="1"/>
            <p:nvPr/>
          </p:nvSpPr>
          <p:spPr>
            <a:xfrm>
              <a:off x="322186" y="1762229"/>
              <a:ext cx="3123697" cy="493776"/>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a:defRPr>
                  <a:solidFill>
                    <a:schemeClr val="accent3">
                      <a:lumMod val="25000"/>
                    </a:schemeClr>
                  </a:solidFill>
                  <a:latin typeface="Abadi" panose="020B0604020104020204" pitchFamily="34" charset="0"/>
                </a:defRPr>
              </a:lvl1pPr>
            </a:lstStyle>
            <a:p>
              <a:pPr lvl="1"/>
              <a:r>
                <a:rPr lang="en-US" dirty="0">
                  <a:solidFill>
                    <a:schemeClr val="accent3">
                      <a:lumMod val="25000"/>
                    </a:schemeClr>
                  </a:solidFill>
                  <a:latin typeface="Abadi" panose="020B0604020104020204" pitchFamily="34" charset="0"/>
                </a:rPr>
                <a:t>What variables influence the success or failure of a launch?</a:t>
              </a:r>
            </a:p>
          </p:txBody>
        </p:sp>
        <p:sp>
          <p:nvSpPr>
            <p:cNvPr id="16" name="Google Shape;1540;p43">
              <a:extLst>
                <a:ext uri="{FF2B5EF4-FFF2-40B4-BE49-F238E27FC236}">
                  <a16:creationId xmlns:a16="http://schemas.microsoft.com/office/drawing/2014/main" id="{A4AE44DE-9AEE-A7DC-D650-A51309D3BDF2}"/>
                </a:ext>
              </a:extLst>
            </p:cNvPr>
            <p:cNvSpPr/>
            <p:nvPr/>
          </p:nvSpPr>
          <p:spPr>
            <a:xfrm>
              <a:off x="322186" y="1762229"/>
              <a:ext cx="295541" cy="490505"/>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2800" b="1" dirty="0">
                  <a:solidFill>
                    <a:schemeClr val="bg1"/>
                  </a:solidFill>
                  <a:latin typeface="Abadi" panose="020B0604020104020204" pitchFamily="34" charset="0"/>
                  <a:sym typeface="Fira Sans Extra Condensed"/>
                </a:rPr>
                <a:t>?</a:t>
              </a:r>
              <a:endParaRPr sz="2000" b="1" dirty="0">
                <a:solidFill>
                  <a:schemeClr val="bg1"/>
                </a:solidFill>
                <a:latin typeface="Abadi" panose="020B0604020104020204" pitchFamily="34" charset="0"/>
                <a:sym typeface="Fira Sans Extra Condensed"/>
              </a:endParaRPr>
            </a:p>
          </p:txBody>
        </p:sp>
      </p:gr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 All Sites</a:t>
            </a:r>
          </a:p>
        </p:txBody>
      </p:sp>
      <p:pic>
        <p:nvPicPr>
          <p:cNvPr id="4" name="Picture 3">
            <a:extLst>
              <a:ext uri="{FF2B5EF4-FFF2-40B4-BE49-F238E27FC236}">
                <a16:creationId xmlns:a16="http://schemas.microsoft.com/office/drawing/2014/main" id="{B69043E1-619D-C670-4400-CE9A2336712A}"/>
              </a:ext>
            </a:extLst>
          </p:cNvPr>
          <p:cNvPicPr>
            <a:picLocks noChangeAspect="1"/>
          </p:cNvPicPr>
          <p:nvPr/>
        </p:nvPicPr>
        <p:blipFill>
          <a:blip r:embed="rId3"/>
          <a:stretch>
            <a:fillRect/>
          </a:stretch>
        </p:blipFill>
        <p:spPr>
          <a:xfrm>
            <a:off x="830971" y="1931141"/>
            <a:ext cx="6400800" cy="3605317"/>
          </a:xfrm>
          <a:prstGeom prst="rect">
            <a:avLst/>
          </a:prstGeom>
        </p:spPr>
      </p:pic>
      <p:graphicFrame>
        <p:nvGraphicFramePr>
          <p:cNvPr id="7" name="Table 6">
            <a:extLst>
              <a:ext uri="{FF2B5EF4-FFF2-40B4-BE49-F238E27FC236}">
                <a16:creationId xmlns:a16="http://schemas.microsoft.com/office/drawing/2014/main" id="{6E172B71-D225-9CA7-5087-84A0F1E7CA9B}"/>
              </a:ext>
            </a:extLst>
          </p:cNvPr>
          <p:cNvGraphicFramePr>
            <a:graphicFrameLocks noGrp="1"/>
          </p:cNvGraphicFramePr>
          <p:nvPr>
            <p:extLst>
              <p:ext uri="{D42A27DB-BD31-4B8C-83A1-F6EECF244321}">
                <p14:modId xmlns:p14="http://schemas.microsoft.com/office/powerpoint/2010/main" val="2739481366"/>
              </p:ext>
            </p:extLst>
          </p:nvPr>
        </p:nvGraphicFramePr>
        <p:xfrm>
          <a:off x="7464213" y="1594231"/>
          <a:ext cx="3821398" cy="4279138"/>
        </p:xfrm>
        <a:graphic>
          <a:graphicData uri="http://schemas.openxmlformats.org/drawingml/2006/table">
            <a:tbl>
              <a:tblPr firstRow="1" firstCol="1" bandRow="1"/>
              <a:tblGrid>
                <a:gridCol w="3821398">
                  <a:extLst>
                    <a:ext uri="{9D8B030D-6E8A-4147-A177-3AD203B41FA5}">
                      <a16:colId xmlns:a16="http://schemas.microsoft.com/office/drawing/2014/main" val="3773840234"/>
                    </a:ext>
                  </a:extLst>
                </a:gridCol>
              </a:tblGrid>
              <a:tr h="365761">
                <a:tc>
                  <a:txBody>
                    <a:bodyPr/>
                    <a:lstStyle/>
                    <a:p>
                      <a:r>
                        <a:rPr lang="en-US" sz="2000" b="1" dirty="0">
                          <a:solidFill>
                            <a:srgbClr val="C00000"/>
                          </a:solidFill>
                          <a:latin typeface="Abadi" panose="020B0604020104020204" pitchFamily="34" charset="0"/>
                        </a:rPr>
                        <a:t>KSC LC 39A </a:t>
                      </a:r>
                      <a:r>
                        <a:rPr lang="en-US" sz="2000" b="0" dirty="0">
                          <a:solidFill>
                            <a:schemeClr val="tx1"/>
                          </a:solidFill>
                          <a:latin typeface="Abadi" panose="020B0604020104020204" pitchFamily="34" charset="0"/>
                        </a:rPr>
                        <a:t>is the launch site with the highest number of successful launches</a:t>
                      </a:r>
                      <a:endParaRPr lang="en-US" sz="2000" b="0" i="0" dirty="0">
                        <a:solidFill>
                          <a:schemeClr val="tx1"/>
                        </a:solidFill>
                        <a:effectLst/>
                        <a:latin typeface="Abadi" panose="020B0604020104020204" pitchFamily="34" charset="0"/>
                      </a:endParaRP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r h="104824">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15200">
                <a:tc>
                  <a:txBody>
                    <a:bodyPr/>
                    <a:lstStyle/>
                    <a:p>
                      <a:r>
                        <a:rPr lang="en-US" sz="2000" dirty="0">
                          <a:solidFill>
                            <a:srgbClr val="0D0D0D"/>
                          </a:solidFill>
                          <a:latin typeface="Abadi" panose="020B0604020104020204" pitchFamily="34" charset="0"/>
                        </a:rPr>
                        <a:t>Although </a:t>
                      </a:r>
                      <a:r>
                        <a:rPr lang="en-US" sz="2000" b="1" kern="1200" dirty="0">
                          <a:solidFill>
                            <a:srgbClr val="C00000"/>
                          </a:solidFill>
                          <a:latin typeface="Abadi" panose="020B0604020104020204" pitchFamily="34" charset="0"/>
                          <a:ea typeface="+mn-ea"/>
                          <a:cs typeface="+mn-cs"/>
                        </a:rPr>
                        <a:t>CCAFS LC-40 </a:t>
                      </a:r>
                      <a:r>
                        <a:rPr lang="en-US" sz="2000" dirty="0">
                          <a:solidFill>
                            <a:srgbClr val="0D0D0D"/>
                          </a:solidFill>
                          <a:latin typeface="Abadi" panose="020B0604020104020204" pitchFamily="34" charset="0"/>
                        </a:rPr>
                        <a:t>has the highest number of launches among the launch sites, its success count is not particularly high</a:t>
                      </a:r>
                      <a:endParaRPr lang="en-US" sz="2000" b="1" i="0" dirty="0">
                        <a:solidFill>
                          <a:srgbClr val="1F1F1F"/>
                        </a:solidFill>
                        <a:effectLst/>
                        <a:latin typeface="Abadi" panose="020B0604020104020204" pitchFamily="34" charset="0"/>
                      </a:endParaRP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630852476"/>
                  </a:ext>
                </a:extLst>
              </a:tr>
              <a:tr h="219167">
                <a:tc>
                  <a:txBody>
                    <a:bodyPr/>
                    <a:lstStyle/>
                    <a:p>
                      <a:pPr marL="0" marR="0">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097684780"/>
                  </a:ext>
                </a:extLst>
              </a:tr>
              <a:tr h="315200">
                <a:tc>
                  <a:txBody>
                    <a:bodyPr/>
                    <a:lstStyle/>
                    <a:p>
                      <a:pPr marL="0" algn="l" defTabSz="914400" rtl="0" eaLnBrk="1" latinLnBrk="0" hangingPunct="1"/>
                      <a:r>
                        <a:rPr lang="en-US" sz="2000" b="1" kern="1200" dirty="0">
                          <a:solidFill>
                            <a:srgbClr val="C00000"/>
                          </a:solidFill>
                          <a:latin typeface="Abadi" panose="020B0604020104020204" pitchFamily="34" charset="0"/>
                          <a:ea typeface="+mn-ea"/>
                          <a:cs typeface="+mn-cs"/>
                        </a:rPr>
                        <a:t>CCAFS SLC-40 </a:t>
                      </a:r>
                      <a:r>
                        <a:rPr lang="en-US" sz="2000" kern="1200" dirty="0">
                          <a:solidFill>
                            <a:srgbClr val="0D0D0D"/>
                          </a:solidFill>
                          <a:latin typeface="Abadi" panose="020B0604020104020204" pitchFamily="34" charset="0"/>
                          <a:ea typeface="+mn-ea"/>
                          <a:cs typeface="+mn-cs"/>
                        </a:rPr>
                        <a:t>has the lowest number of successful launches, but also the smallest number of launches.</a:t>
                      </a:r>
                    </a:p>
                  </a:txBody>
                  <a:tcPr marL="68580" marR="68580" marT="0" marB="0">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2971413045"/>
                  </a:ext>
                </a:extLst>
              </a:tr>
            </a:tbl>
          </a:graphicData>
        </a:graphic>
      </p:graphicFrame>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Rate</a:t>
            </a:r>
          </a:p>
        </p:txBody>
      </p:sp>
      <p:pic>
        <p:nvPicPr>
          <p:cNvPr id="4" name="Picture 3">
            <a:extLst>
              <a:ext uri="{FF2B5EF4-FFF2-40B4-BE49-F238E27FC236}">
                <a16:creationId xmlns:a16="http://schemas.microsoft.com/office/drawing/2014/main" id="{4FF9B507-540B-3635-FA98-BD8546310396}"/>
              </a:ext>
            </a:extLst>
          </p:cNvPr>
          <p:cNvPicPr>
            <a:picLocks noChangeAspect="1"/>
          </p:cNvPicPr>
          <p:nvPr/>
        </p:nvPicPr>
        <p:blipFill rotWithShape="1">
          <a:blip r:embed="rId3"/>
          <a:srcRect l="614" t="3071" r="703" b="2373"/>
          <a:stretch/>
        </p:blipFill>
        <p:spPr>
          <a:xfrm>
            <a:off x="887307" y="1761066"/>
            <a:ext cx="7660640" cy="4124961"/>
          </a:xfrm>
          <a:prstGeom prst="rect">
            <a:avLst/>
          </a:prstGeom>
        </p:spPr>
      </p:pic>
      <p:graphicFrame>
        <p:nvGraphicFramePr>
          <p:cNvPr id="7" name="Table 6">
            <a:extLst>
              <a:ext uri="{FF2B5EF4-FFF2-40B4-BE49-F238E27FC236}">
                <a16:creationId xmlns:a16="http://schemas.microsoft.com/office/drawing/2014/main" id="{527F4DF5-A093-13C8-045E-BBF71B00D48F}"/>
              </a:ext>
            </a:extLst>
          </p:cNvPr>
          <p:cNvGraphicFramePr>
            <a:graphicFrameLocks noGrp="1"/>
          </p:cNvGraphicFramePr>
          <p:nvPr>
            <p:extLst>
              <p:ext uri="{D42A27DB-BD31-4B8C-83A1-F6EECF244321}">
                <p14:modId xmlns:p14="http://schemas.microsoft.com/office/powerpoint/2010/main" val="3542213845"/>
              </p:ext>
            </p:extLst>
          </p:nvPr>
        </p:nvGraphicFramePr>
        <p:xfrm>
          <a:off x="8886613" y="1763947"/>
          <a:ext cx="2398998" cy="1828800"/>
        </p:xfrm>
        <a:graphic>
          <a:graphicData uri="http://schemas.openxmlformats.org/drawingml/2006/table">
            <a:tbl>
              <a:tblPr firstRow="1" firstCol="1" bandRow="1"/>
              <a:tblGrid>
                <a:gridCol w="2398998">
                  <a:extLst>
                    <a:ext uri="{9D8B030D-6E8A-4147-A177-3AD203B41FA5}">
                      <a16:colId xmlns:a16="http://schemas.microsoft.com/office/drawing/2014/main" val="3773840234"/>
                    </a:ext>
                  </a:extLst>
                </a:gridCol>
              </a:tblGrid>
              <a:tr h="365761">
                <a:tc>
                  <a:txBody>
                    <a:bodyPr/>
                    <a:lstStyle/>
                    <a:p>
                      <a:r>
                        <a:rPr lang="en-US" sz="2000" b="1" dirty="0">
                          <a:solidFill>
                            <a:srgbClr val="C00000"/>
                          </a:solidFill>
                          <a:latin typeface="Abadi" panose="020B0604020104020204" pitchFamily="34" charset="0"/>
                        </a:rPr>
                        <a:t>KSC LC 39A </a:t>
                      </a:r>
                      <a:r>
                        <a:rPr lang="en-US" sz="2000" b="0" dirty="0">
                          <a:solidFill>
                            <a:schemeClr val="tx1"/>
                          </a:solidFill>
                          <a:latin typeface="Abadi" panose="020B0604020104020204" pitchFamily="34" charset="0"/>
                        </a:rPr>
                        <a:t>is the launch site with the highest success rate with </a:t>
                      </a:r>
                      <a:r>
                        <a:rPr lang="en-US" sz="2000" b="1" dirty="0">
                          <a:solidFill>
                            <a:srgbClr val="007F00"/>
                          </a:solidFill>
                          <a:latin typeface="Abadi" panose="020B0604020104020204" pitchFamily="34" charset="0"/>
                        </a:rPr>
                        <a:t>10 successful launches </a:t>
                      </a:r>
                      <a:r>
                        <a:rPr lang="en-US" sz="2000" b="0" dirty="0">
                          <a:solidFill>
                            <a:schemeClr val="tx1"/>
                          </a:solidFill>
                          <a:latin typeface="Abadi" panose="020B0604020104020204" pitchFamily="34" charset="0"/>
                        </a:rPr>
                        <a:t>and </a:t>
                      </a:r>
                      <a:r>
                        <a:rPr lang="en-US" sz="2000" b="1" dirty="0">
                          <a:solidFill>
                            <a:srgbClr val="FF0000"/>
                          </a:solidFill>
                          <a:latin typeface="Abadi" panose="020B0604020104020204" pitchFamily="34" charset="0"/>
                        </a:rPr>
                        <a:t>3 failed </a:t>
                      </a:r>
                      <a:r>
                        <a:rPr lang="en-US" sz="2000" b="0" dirty="0">
                          <a:solidFill>
                            <a:schemeClr val="tx1"/>
                          </a:solidFill>
                          <a:latin typeface="Abadi" panose="020B0604020104020204" pitchFamily="34" charset="0"/>
                        </a:rPr>
                        <a:t>ones</a:t>
                      </a:r>
                      <a:endParaRPr lang="en-US" sz="2000" b="0" i="0" dirty="0">
                        <a:solidFill>
                          <a:schemeClr val="tx1"/>
                        </a:solidFill>
                        <a:effectLst/>
                        <a:latin typeface="Abadi" panose="020B0604020104020204" pitchFamily="34" charset="0"/>
                      </a:endParaRP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bl>
          </a:graphicData>
        </a:graphic>
      </p:graphicFrame>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PY" dirty="0">
                <a:solidFill>
                  <a:srgbClr val="0B49CB"/>
                </a:solidFill>
                <a:latin typeface="Abadi"/>
              </a:rPr>
              <a:t>L</a:t>
            </a:r>
            <a:r>
              <a:rPr lang="en-US" dirty="0" err="1">
                <a:solidFill>
                  <a:srgbClr val="0B49CB"/>
                </a:solidFill>
                <a:latin typeface="Abadi"/>
              </a:rPr>
              <a:t>owest</a:t>
            </a:r>
            <a:r>
              <a:rPr lang="en-US" dirty="0">
                <a:solidFill>
                  <a:srgbClr val="0B49CB"/>
                </a:solidFill>
                <a:latin typeface="Abadi"/>
              </a:rPr>
              <a:t> Launch Success Rate</a:t>
            </a:r>
          </a:p>
        </p:txBody>
      </p:sp>
      <p:pic>
        <p:nvPicPr>
          <p:cNvPr id="7" name="Picture 6">
            <a:extLst>
              <a:ext uri="{FF2B5EF4-FFF2-40B4-BE49-F238E27FC236}">
                <a16:creationId xmlns:a16="http://schemas.microsoft.com/office/drawing/2014/main" id="{7E42C24F-FACB-9A73-6D24-02849451DB99}"/>
              </a:ext>
            </a:extLst>
          </p:cNvPr>
          <p:cNvPicPr>
            <a:picLocks noChangeAspect="1"/>
          </p:cNvPicPr>
          <p:nvPr/>
        </p:nvPicPr>
        <p:blipFill>
          <a:blip r:embed="rId3"/>
          <a:stretch>
            <a:fillRect/>
          </a:stretch>
        </p:blipFill>
        <p:spPr>
          <a:xfrm>
            <a:off x="770010" y="1440258"/>
            <a:ext cx="10687961" cy="3886200"/>
          </a:xfrm>
          <a:prstGeom prst="rect">
            <a:avLst/>
          </a:prstGeom>
        </p:spPr>
      </p:pic>
      <p:graphicFrame>
        <p:nvGraphicFramePr>
          <p:cNvPr id="10" name="Table 9">
            <a:extLst>
              <a:ext uri="{FF2B5EF4-FFF2-40B4-BE49-F238E27FC236}">
                <a16:creationId xmlns:a16="http://schemas.microsoft.com/office/drawing/2014/main" id="{A844C687-C526-A285-BEE0-5FE4BB3C271F}"/>
              </a:ext>
            </a:extLst>
          </p:cNvPr>
          <p:cNvGraphicFramePr>
            <a:graphicFrameLocks noGrp="1"/>
          </p:cNvGraphicFramePr>
          <p:nvPr>
            <p:extLst>
              <p:ext uri="{D42A27DB-BD31-4B8C-83A1-F6EECF244321}">
                <p14:modId xmlns:p14="http://schemas.microsoft.com/office/powerpoint/2010/main" val="3654028934"/>
              </p:ext>
            </p:extLst>
          </p:nvPr>
        </p:nvGraphicFramePr>
        <p:xfrm>
          <a:off x="770011" y="5496389"/>
          <a:ext cx="10515600" cy="365761"/>
        </p:xfrm>
        <a:graphic>
          <a:graphicData uri="http://schemas.openxmlformats.org/drawingml/2006/table">
            <a:tbl>
              <a:tblPr firstRow="1" firstCol="1" bandRow="1"/>
              <a:tblGrid>
                <a:gridCol w="10515600">
                  <a:extLst>
                    <a:ext uri="{9D8B030D-6E8A-4147-A177-3AD203B41FA5}">
                      <a16:colId xmlns:a16="http://schemas.microsoft.com/office/drawing/2014/main" val="3773840234"/>
                    </a:ext>
                  </a:extLst>
                </a:gridCol>
              </a:tblGrid>
              <a:tr h="365761">
                <a:tc>
                  <a:txBody>
                    <a:bodyPr/>
                    <a:lstStyle/>
                    <a:p>
                      <a:r>
                        <a:rPr lang="en-US" sz="2000" b="0" dirty="0">
                          <a:solidFill>
                            <a:schemeClr val="tx1"/>
                          </a:solidFill>
                          <a:latin typeface="Abadi" panose="020B0604020104020204" pitchFamily="34" charset="0"/>
                        </a:rPr>
                        <a:t>Booster </a:t>
                      </a:r>
                      <a:r>
                        <a:rPr lang="en-US" sz="2000" b="1" dirty="0">
                          <a:solidFill>
                            <a:srgbClr val="C00000"/>
                          </a:solidFill>
                          <a:latin typeface="Abadi" panose="020B0604020104020204" pitchFamily="34" charset="0"/>
                        </a:rPr>
                        <a:t>v1.0 </a:t>
                      </a:r>
                      <a:r>
                        <a:rPr lang="en-US" sz="2000" b="0" kern="1200" dirty="0">
                          <a:solidFill>
                            <a:schemeClr val="tx1"/>
                          </a:solidFill>
                          <a:latin typeface="Abadi" panose="020B0604020104020204" pitchFamily="34" charset="0"/>
                          <a:ea typeface="+mn-ea"/>
                          <a:cs typeface="+mn-cs"/>
                        </a:rPr>
                        <a:t>has only </a:t>
                      </a:r>
                      <a:r>
                        <a:rPr lang="en-US" sz="2000" b="1" kern="1200" dirty="0">
                          <a:solidFill>
                            <a:srgbClr val="FF0000"/>
                          </a:solidFill>
                          <a:latin typeface="Abadi" panose="020B0604020104020204" pitchFamily="34" charset="0"/>
                          <a:ea typeface="+mn-ea"/>
                          <a:cs typeface="+mn-cs"/>
                        </a:rPr>
                        <a:t>failed launches</a:t>
                      </a:r>
                      <a:r>
                        <a:rPr lang="en-US" sz="2000" b="0" kern="1200" dirty="0">
                          <a:solidFill>
                            <a:schemeClr val="tx1"/>
                          </a:solidFill>
                          <a:latin typeface="Abadi" panose="020B0604020104020204" pitchFamily="34" charset="0"/>
                          <a:ea typeface="+mn-ea"/>
                          <a:cs typeface="+mn-cs"/>
                        </a:rPr>
                        <a:t>, while booster</a:t>
                      </a:r>
                      <a:r>
                        <a:rPr lang="en-US" sz="2000" b="1" dirty="0">
                          <a:solidFill>
                            <a:srgbClr val="C00000"/>
                          </a:solidFill>
                          <a:latin typeface="Abadi" panose="020B0604020104020204" pitchFamily="34" charset="0"/>
                        </a:rPr>
                        <a:t> v1.1 </a:t>
                      </a:r>
                      <a:r>
                        <a:rPr lang="en-US" sz="2000" b="0" dirty="0">
                          <a:solidFill>
                            <a:schemeClr val="tx1"/>
                          </a:solidFill>
                          <a:latin typeface="Abadi" panose="020B0604020104020204" pitchFamily="34" charset="0"/>
                        </a:rPr>
                        <a:t>has </a:t>
                      </a:r>
                      <a:r>
                        <a:rPr lang="en-US" sz="2000" b="1" dirty="0">
                          <a:solidFill>
                            <a:srgbClr val="007F00"/>
                          </a:solidFill>
                          <a:latin typeface="Abadi" panose="020B0604020104020204" pitchFamily="34" charset="0"/>
                        </a:rPr>
                        <a:t>only one successful launch</a:t>
                      </a:r>
                      <a:endParaRPr lang="en-US" sz="2000" b="1" i="0" dirty="0">
                        <a:solidFill>
                          <a:srgbClr val="007F00"/>
                        </a:solidFill>
                        <a:effectLst/>
                        <a:latin typeface="Abadi" panose="020B0604020104020204" pitchFamily="34" charset="0"/>
                      </a:endParaRP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bl>
          </a:graphicData>
        </a:graphic>
      </p:graphicFrame>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26FF9C0-6302-B31B-A08F-F91480EE884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931B87-724B-5875-F812-53B9FC48BA00}"/>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5B2DBEF8-B62E-F661-DC54-3C2C5DC931A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Rate</a:t>
            </a:r>
          </a:p>
        </p:txBody>
      </p:sp>
      <p:pic>
        <p:nvPicPr>
          <p:cNvPr id="9" name="Picture 8">
            <a:extLst>
              <a:ext uri="{FF2B5EF4-FFF2-40B4-BE49-F238E27FC236}">
                <a16:creationId xmlns:a16="http://schemas.microsoft.com/office/drawing/2014/main" id="{347D5B94-DF52-E9FC-DA45-9DED536F2306}"/>
              </a:ext>
            </a:extLst>
          </p:cNvPr>
          <p:cNvPicPr>
            <a:picLocks noChangeAspect="1"/>
          </p:cNvPicPr>
          <p:nvPr/>
        </p:nvPicPr>
        <p:blipFill>
          <a:blip r:embed="rId3"/>
          <a:stretch>
            <a:fillRect/>
          </a:stretch>
        </p:blipFill>
        <p:spPr>
          <a:xfrm>
            <a:off x="770010" y="1331539"/>
            <a:ext cx="10687961" cy="3884246"/>
          </a:xfrm>
          <a:prstGeom prst="rect">
            <a:avLst/>
          </a:prstGeom>
        </p:spPr>
      </p:pic>
      <p:graphicFrame>
        <p:nvGraphicFramePr>
          <p:cNvPr id="5" name="Table 4">
            <a:extLst>
              <a:ext uri="{FF2B5EF4-FFF2-40B4-BE49-F238E27FC236}">
                <a16:creationId xmlns:a16="http://schemas.microsoft.com/office/drawing/2014/main" id="{10F954D3-B8DC-4A26-7C41-267BFFDAC516}"/>
              </a:ext>
            </a:extLst>
          </p:cNvPr>
          <p:cNvGraphicFramePr>
            <a:graphicFrameLocks noGrp="1"/>
          </p:cNvGraphicFramePr>
          <p:nvPr>
            <p:extLst>
              <p:ext uri="{D42A27DB-BD31-4B8C-83A1-F6EECF244321}">
                <p14:modId xmlns:p14="http://schemas.microsoft.com/office/powerpoint/2010/main" val="1898374099"/>
              </p:ext>
            </p:extLst>
          </p:nvPr>
        </p:nvGraphicFramePr>
        <p:xfrm>
          <a:off x="770011" y="5331993"/>
          <a:ext cx="10515600" cy="1387160"/>
        </p:xfrm>
        <a:graphic>
          <a:graphicData uri="http://schemas.openxmlformats.org/drawingml/2006/table">
            <a:tbl>
              <a:tblPr firstRow="1" firstCol="1" bandRow="1"/>
              <a:tblGrid>
                <a:gridCol w="7310576">
                  <a:extLst>
                    <a:ext uri="{9D8B030D-6E8A-4147-A177-3AD203B41FA5}">
                      <a16:colId xmlns:a16="http://schemas.microsoft.com/office/drawing/2014/main" val="3773840234"/>
                    </a:ext>
                  </a:extLst>
                </a:gridCol>
                <a:gridCol w="3205024">
                  <a:extLst>
                    <a:ext uri="{9D8B030D-6E8A-4147-A177-3AD203B41FA5}">
                      <a16:colId xmlns:a16="http://schemas.microsoft.com/office/drawing/2014/main" val="1724262214"/>
                    </a:ext>
                  </a:extLst>
                </a:gridCol>
              </a:tblGrid>
              <a:tr h="574296">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800" dirty="0">
                          <a:latin typeface="Abadi" panose="020B0604020104020204" pitchFamily="34" charset="0"/>
                        </a:rPr>
                        <a:t>Payloads ranging between </a:t>
                      </a:r>
                      <a:r>
                        <a:rPr lang="en-US" sz="1800" b="1" dirty="0">
                          <a:solidFill>
                            <a:srgbClr val="C00000"/>
                          </a:solidFill>
                          <a:latin typeface="Abadi" panose="020B0604020104020204" pitchFamily="34" charset="0"/>
                        </a:rPr>
                        <a:t>2000</a:t>
                      </a:r>
                      <a:r>
                        <a:rPr lang="en-US" sz="1800" dirty="0">
                          <a:latin typeface="Abadi" panose="020B0604020104020204" pitchFamily="34" charset="0"/>
                        </a:rPr>
                        <a:t> and </a:t>
                      </a:r>
                      <a:r>
                        <a:rPr lang="en-US" sz="1800" b="1" dirty="0">
                          <a:solidFill>
                            <a:srgbClr val="C00000"/>
                          </a:solidFill>
                          <a:latin typeface="Abadi" panose="020B0604020104020204" pitchFamily="34" charset="0"/>
                        </a:rPr>
                        <a:t>5500</a:t>
                      </a:r>
                      <a:r>
                        <a:rPr lang="en-US" sz="1800" dirty="0">
                          <a:latin typeface="Abadi" panose="020B0604020104020204" pitchFamily="34" charset="0"/>
                        </a:rPr>
                        <a:t> have the highest launch success rate</a:t>
                      </a:r>
                      <a:endParaRPr lang="en-US" sz="1800" b="0" i="0" dirty="0">
                        <a:solidFill>
                          <a:schemeClr val="tx1"/>
                        </a:solidFill>
                        <a:effectLst/>
                        <a:latin typeface="Abadi" panose="020B0604020104020204" pitchFamily="34" charset="0"/>
                      </a:endParaRPr>
                    </a:p>
                  </a:txBody>
                  <a:tcPr marL="68580" marR="68580" marT="0" marB="0" anchor="ctr">
                    <a:lnL w="38100" cap="flat" cmpd="sng" algn="ctr">
                      <a:solidFill>
                        <a:srgbClr val="0B49CB"/>
                      </a:solidFill>
                      <a:prstDash val="solid"/>
                      <a:round/>
                      <a:headEnd type="none" w="med" len="med"/>
                      <a:tailEnd type="none" w="med" len="med"/>
                    </a:lnL>
                    <a:lnR w="38100" cap="flat" cmpd="sng" algn="ctr">
                      <a:solidFill>
                        <a:srgbClr val="0B49CB"/>
                      </a:solidFill>
                      <a:prstDash val="solid"/>
                      <a:round/>
                      <a:headEnd type="none" w="med" len="med"/>
                      <a:tailEnd type="none" w="med" len="med"/>
                    </a:lnR>
                    <a:lnT>
                      <a:noFill/>
                    </a:lnT>
                    <a:lnB>
                      <a:noFill/>
                    </a:lnB>
                    <a:noFill/>
                  </a:tcPr>
                </a:tc>
                <a:tc>
                  <a:txBody>
                    <a:bodyPr/>
                    <a:lstStyle/>
                    <a:p>
                      <a:pPr marL="0" algn="l" defTabSz="914400" rtl="0" eaLnBrk="1" latinLnBrk="0" hangingPunct="1"/>
                      <a:r>
                        <a:rPr lang="en-US" sz="1800" b="1" i="0" kern="1200" dirty="0">
                          <a:solidFill>
                            <a:srgbClr val="C00000"/>
                          </a:solidFill>
                          <a:latin typeface="Abadi" panose="020B0604020104020204" pitchFamily="34" charset="0"/>
                          <a:ea typeface="+mn-ea"/>
                          <a:cs typeface="+mn-cs"/>
                        </a:rPr>
                        <a:t>FT</a:t>
                      </a:r>
                      <a:r>
                        <a:rPr lang="en-US" sz="1800" i="0" kern="1200" dirty="0">
                          <a:solidFill>
                            <a:srgbClr val="0D0D0D"/>
                          </a:solidFill>
                          <a:latin typeface="Abadi" panose="020B0604020104020204" pitchFamily="34" charset="0"/>
                          <a:ea typeface="+mn-ea"/>
                          <a:cs typeface="+mn-cs"/>
                        </a:rPr>
                        <a:t> boosters have the highest success rate</a:t>
                      </a:r>
                    </a:p>
                  </a:txBody>
                  <a:tcPr marL="68580" marR="68580" marT="0" marB="0">
                    <a:lnL w="38100" cap="flat" cmpd="sng" algn="ctr">
                      <a:solidFill>
                        <a:srgbClr val="0B49CB"/>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320837182"/>
                  </a:ext>
                </a:extLst>
              </a:tr>
              <a:tr h="185700">
                <a:tc>
                  <a:txBody>
                    <a:bodyPr/>
                    <a:lstStyle/>
                    <a:p>
                      <a:pPr marL="0" marR="0">
                        <a:lnSpc>
                          <a:spcPct val="107000"/>
                        </a:lnSpc>
                        <a:spcBef>
                          <a:spcPts val="0"/>
                        </a:spcBef>
                        <a:spcAft>
                          <a:spcPts val="0"/>
                        </a:spcAft>
                      </a:pPr>
                      <a:r>
                        <a:rPr lang="en-US" sz="1700" kern="100" dirty="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tc>
                  <a:txBody>
                    <a:bodyPr/>
                    <a:lstStyle/>
                    <a:p>
                      <a:pPr marL="0" marR="0">
                        <a:lnSpc>
                          <a:spcPct val="107000"/>
                        </a:lnSpc>
                        <a:spcBef>
                          <a:spcPts val="0"/>
                        </a:spcBef>
                        <a:spcAft>
                          <a:spcPts val="0"/>
                        </a:spcAft>
                      </a:pPr>
                      <a:r>
                        <a:rPr lang="en-US" sz="1700" kern="10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79999">
                <a:tc>
                  <a:txBody>
                    <a:bodyPr/>
                    <a:lstStyle/>
                    <a:p>
                      <a:r>
                        <a:rPr lang="en-US" sz="1800" b="0" i="0" dirty="0">
                          <a:solidFill>
                            <a:srgbClr val="1F1F1F"/>
                          </a:solidFill>
                          <a:effectLst/>
                          <a:latin typeface="Abadi" panose="020B0604020104020204" pitchFamily="34" charset="0"/>
                        </a:rPr>
                        <a:t>Most unsuccessful launches within this range are associated with </a:t>
                      </a:r>
                      <a:r>
                        <a:rPr lang="en-US" sz="1800" b="1" i="0" dirty="0">
                          <a:solidFill>
                            <a:srgbClr val="C00000"/>
                          </a:solidFill>
                          <a:effectLst/>
                          <a:latin typeface="Abadi" panose="020B0604020104020204" pitchFamily="34" charset="0"/>
                        </a:rPr>
                        <a:t>v1.1</a:t>
                      </a:r>
                      <a:r>
                        <a:rPr lang="en-US" sz="1800" b="0" i="0" dirty="0">
                          <a:solidFill>
                            <a:srgbClr val="1F1F1F"/>
                          </a:solidFill>
                          <a:effectLst/>
                          <a:latin typeface="Abadi" panose="020B0604020104020204" pitchFamily="34" charset="0"/>
                        </a:rPr>
                        <a:t> boosters, which only has one successful launch overall (not in this range)</a:t>
                      </a: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tc>
                  <a:txBody>
                    <a:bodyPr/>
                    <a:lstStyle/>
                    <a:p>
                      <a:pPr marL="0" marR="0">
                        <a:lnSpc>
                          <a:spcPct val="107000"/>
                        </a:lnSpc>
                        <a:spcBef>
                          <a:spcPts val="0"/>
                        </a:spcBef>
                        <a:spcAft>
                          <a:spcPts val="0"/>
                        </a:spcAft>
                      </a:pPr>
                      <a:endParaRPr lang="en-US" sz="17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w="381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30852476"/>
                  </a:ext>
                </a:extLst>
              </a:tr>
            </a:tbl>
          </a:graphicData>
        </a:graphic>
      </p:graphicFrame>
    </p:spTree>
    <p:extLst>
      <p:ext uri="{BB962C8B-B14F-4D97-AF65-F5344CB8AC3E}">
        <p14:creationId xmlns:p14="http://schemas.microsoft.com/office/powerpoint/2010/main" val="2935493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CA367A09-20F5-88F7-D9FD-A30B01CCC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65382"/>
            <a:ext cx="7059962" cy="43811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192116-71AD-9FB3-C4DC-77110DD51E1A}"/>
              </a:ext>
            </a:extLst>
          </p:cNvPr>
          <p:cNvPicPr>
            <a:picLocks noChangeAspect="1"/>
          </p:cNvPicPr>
          <p:nvPr/>
        </p:nvPicPr>
        <p:blipFill>
          <a:blip r:embed="rId4"/>
          <a:stretch>
            <a:fillRect/>
          </a:stretch>
        </p:blipFill>
        <p:spPr>
          <a:xfrm>
            <a:off x="8446587" y="1565382"/>
            <a:ext cx="2600325" cy="2428875"/>
          </a:xfrm>
          <a:prstGeom prst="rect">
            <a:avLst/>
          </a:prstGeom>
        </p:spPr>
      </p:pic>
      <p:graphicFrame>
        <p:nvGraphicFramePr>
          <p:cNvPr id="6" name="Table 5">
            <a:extLst>
              <a:ext uri="{FF2B5EF4-FFF2-40B4-BE49-F238E27FC236}">
                <a16:creationId xmlns:a16="http://schemas.microsoft.com/office/drawing/2014/main" id="{7A12A8F1-732F-BF6E-18DF-57BB2B0DAA2C}"/>
              </a:ext>
            </a:extLst>
          </p:cNvPr>
          <p:cNvGraphicFramePr>
            <a:graphicFrameLocks noGrp="1"/>
          </p:cNvGraphicFramePr>
          <p:nvPr>
            <p:extLst>
              <p:ext uri="{D42A27DB-BD31-4B8C-83A1-F6EECF244321}">
                <p14:modId xmlns:p14="http://schemas.microsoft.com/office/powerpoint/2010/main" val="1423634623"/>
              </p:ext>
            </p:extLst>
          </p:nvPr>
        </p:nvGraphicFramePr>
        <p:xfrm>
          <a:off x="8207888" y="4277189"/>
          <a:ext cx="3077724" cy="2133600"/>
        </p:xfrm>
        <a:graphic>
          <a:graphicData uri="http://schemas.openxmlformats.org/drawingml/2006/table">
            <a:tbl>
              <a:tblPr firstRow="1" firstCol="1" bandRow="1"/>
              <a:tblGrid>
                <a:gridCol w="3077724">
                  <a:extLst>
                    <a:ext uri="{9D8B030D-6E8A-4147-A177-3AD203B41FA5}">
                      <a16:colId xmlns:a16="http://schemas.microsoft.com/office/drawing/2014/main" val="3773840234"/>
                    </a:ext>
                  </a:extLst>
                </a:gridCol>
              </a:tblGrid>
              <a:tr h="301585">
                <a:tc>
                  <a:txBody>
                    <a:bodyPr/>
                    <a:lstStyle/>
                    <a:p>
                      <a:r>
                        <a:rPr lang="en-US" sz="2000" b="0" i="0" dirty="0">
                          <a:solidFill>
                            <a:schemeClr val="tx1"/>
                          </a:solidFill>
                          <a:effectLst/>
                          <a:latin typeface="Abadi" panose="020B0604020104020204" pitchFamily="34" charset="0"/>
                        </a:rPr>
                        <a:t>All methods exhibited nearly identical performance, with the exception that the </a:t>
                      </a:r>
                      <a:r>
                        <a:rPr lang="en-US" sz="2000" b="1" i="0" dirty="0">
                          <a:solidFill>
                            <a:srgbClr val="C00000"/>
                          </a:solidFill>
                          <a:effectLst/>
                          <a:latin typeface="Abadi" panose="020B0604020104020204" pitchFamily="34" charset="0"/>
                        </a:rPr>
                        <a:t>decision tree classifier </a:t>
                      </a:r>
                      <a:r>
                        <a:rPr lang="en-US" sz="2000" b="0" i="0" dirty="0">
                          <a:solidFill>
                            <a:schemeClr val="tx1"/>
                          </a:solidFill>
                          <a:effectLst/>
                          <a:latin typeface="Abadi" panose="020B0604020104020204" pitchFamily="34" charset="0"/>
                        </a:rPr>
                        <a:t>slightly outperformed the others on </a:t>
                      </a:r>
                      <a:r>
                        <a:rPr lang="en-US" sz="2000" b="1" i="0" dirty="0">
                          <a:solidFill>
                            <a:srgbClr val="C00000"/>
                          </a:solidFill>
                          <a:effectLst/>
                          <a:latin typeface="Abadi" panose="020B0604020104020204" pitchFamily="34" charset="0"/>
                        </a:rPr>
                        <a:t>training data</a:t>
                      </a: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bl>
          </a:graphicData>
        </a:graphic>
      </p:graphicFrame>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B954B84C-B131-4291-0F81-D8B8E182BCC6}"/>
              </a:ext>
            </a:extLst>
          </p:cNvPr>
          <p:cNvPicPr>
            <a:picLocks noChangeAspect="1"/>
          </p:cNvPicPr>
          <p:nvPr/>
        </p:nvPicPr>
        <p:blipFill>
          <a:blip r:embed="rId3"/>
          <a:stretch>
            <a:fillRect/>
          </a:stretch>
        </p:blipFill>
        <p:spPr>
          <a:xfrm>
            <a:off x="853229" y="1684972"/>
            <a:ext cx="4972050" cy="4219575"/>
          </a:xfrm>
          <a:prstGeom prst="rect">
            <a:avLst/>
          </a:prstGeom>
        </p:spPr>
      </p:pic>
      <p:graphicFrame>
        <p:nvGraphicFramePr>
          <p:cNvPr id="10" name="Table 9">
            <a:extLst>
              <a:ext uri="{FF2B5EF4-FFF2-40B4-BE49-F238E27FC236}">
                <a16:creationId xmlns:a16="http://schemas.microsoft.com/office/drawing/2014/main" id="{F5E50215-475C-0019-04F9-CEB046E38520}"/>
              </a:ext>
            </a:extLst>
          </p:cNvPr>
          <p:cNvGraphicFramePr>
            <a:graphicFrameLocks noGrp="1"/>
          </p:cNvGraphicFramePr>
          <p:nvPr>
            <p:extLst>
              <p:ext uri="{D42A27DB-BD31-4B8C-83A1-F6EECF244321}">
                <p14:modId xmlns:p14="http://schemas.microsoft.com/office/powerpoint/2010/main" val="1082137069"/>
              </p:ext>
            </p:extLst>
          </p:nvPr>
        </p:nvGraphicFramePr>
        <p:xfrm>
          <a:off x="6096000" y="2420174"/>
          <a:ext cx="5189611" cy="2749169"/>
        </p:xfrm>
        <a:graphic>
          <a:graphicData uri="http://schemas.openxmlformats.org/drawingml/2006/table">
            <a:tbl>
              <a:tblPr firstRow="1" firstCol="1" bandRow="1"/>
              <a:tblGrid>
                <a:gridCol w="5189611">
                  <a:extLst>
                    <a:ext uri="{9D8B030D-6E8A-4147-A177-3AD203B41FA5}">
                      <a16:colId xmlns:a16="http://schemas.microsoft.com/office/drawing/2014/main" val="3773840234"/>
                    </a:ext>
                  </a:extLst>
                </a:gridCol>
              </a:tblGrid>
              <a:tr h="574296">
                <a:tc>
                  <a:txBody>
                    <a:bodyPr/>
                    <a:lstStyle/>
                    <a:p>
                      <a:r>
                        <a:rPr lang="en-US" sz="2000" b="1" i="0" dirty="0">
                          <a:solidFill>
                            <a:srgbClr val="007F00"/>
                          </a:solidFill>
                          <a:effectLst/>
                          <a:latin typeface="Abadi" panose="020B0604020104020204" pitchFamily="34" charset="0"/>
                        </a:rPr>
                        <a:t>True Positives</a:t>
                      </a:r>
                      <a:r>
                        <a:rPr lang="en-US" sz="2000" b="0" i="0" dirty="0">
                          <a:solidFill>
                            <a:schemeClr val="tx1"/>
                          </a:solidFill>
                          <a:effectLst/>
                          <a:latin typeface="Abadi" panose="020B0604020104020204" pitchFamily="34" charset="0"/>
                        </a:rPr>
                        <a:t>: 3</a:t>
                      </a:r>
                    </a:p>
                    <a:p>
                      <a:r>
                        <a:rPr lang="en-US" sz="2000" b="1" i="0" dirty="0">
                          <a:solidFill>
                            <a:srgbClr val="FF0000"/>
                          </a:solidFill>
                          <a:effectLst/>
                          <a:latin typeface="Abadi" panose="020B0604020104020204" pitchFamily="34" charset="0"/>
                        </a:rPr>
                        <a:t>False</a:t>
                      </a:r>
                      <a:r>
                        <a:rPr lang="en-US" sz="2000" b="1" i="0" dirty="0">
                          <a:solidFill>
                            <a:srgbClr val="007F00"/>
                          </a:solidFill>
                          <a:effectLst/>
                          <a:latin typeface="Abadi" panose="020B0604020104020204" pitchFamily="34" charset="0"/>
                        </a:rPr>
                        <a:t> </a:t>
                      </a:r>
                      <a:r>
                        <a:rPr lang="en-US" sz="2000" b="1" i="0" dirty="0">
                          <a:solidFill>
                            <a:srgbClr val="FF0000"/>
                          </a:solidFill>
                          <a:effectLst/>
                          <a:latin typeface="Abadi" panose="020B0604020104020204" pitchFamily="34" charset="0"/>
                        </a:rPr>
                        <a:t>Positives</a:t>
                      </a:r>
                      <a:r>
                        <a:rPr lang="en-US" sz="2000" b="0" i="0" dirty="0">
                          <a:solidFill>
                            <a:schemeClr val="tx1"/>
                          </a:solidFill>
                          <a:effectLst/>
                          <a:latin typeface="Abadi" panose="020B0604020104020204" pitchFamily="34" charset="0"/>
                        </a:rPr>
                        <a:t>: 3</a:t>
                      </a:r>
                    </a:p>
                    <a:p>
                      <a:r>
                        <a:rPr lang="en-US" sz="2000" b="1" i="0" dirty="0">
                          <a:solidFill>
                            <a:srgbClr val="FF0000"/>
                          </a:solidFill>
                          <a:effectLst/>
                          <a:latin typeface="Abadi" panose="020B0604020104020204" pitchFamily="34" charset="0"/>
                        </a:rPr>
                        <a:t>False Negatives</a:t>
                      </a:r>
                      <a:r>
                        <a:rPr lang="en-US" sz="2000" b="0" i="0" dirty="0">
                          <a:solidFill>
                            <a:schemeClr val="tx1"/>
                          </a:solidFill>
                          <a:effectLst/>
                          <a:latin typeface="Abadi" panose="020B0604020104020204" pitchFamily="34" charset="0"/>
                        </a:rPr>
                        <a:t>: 0</a:t>
                      </a:r>
                    </a:p>
                    <a:p>
                      <a:r>
                        <a:rPr lang="en-US" sz="2000" b="1" i="0" dirty="0">
                          <a:solidFill>
                            <a:srgbClr val="007F00"/>
                          </a:solidFill>
                          <a:effectLst/>
                          <a:latin typeface="Abadi" panose="020B0604020104020204" pitchFamily="34" charset="0"/>
                        </a:rPr>
                        <a:t>True Negatives</a:t>
                      </a:r>
                      <a:r>
                        <a:rPr lang="en-US" sz="2000" b="0" i="0" dirty="0">
                          <a:solidFill>
                            <a:schemeClr val="tx1"/>
                          </a:solidFill>
                          <a:effectLst/>
                          <a:latin typeface="Abadi" panose="020B0604020104020204" pitchFamily="34" charset="0"/>
                        </a:rPr>
                        <a:t>: 12</a:t>
                      </a:r>
                      <a:endParaRPr lang="en-US" sz="2000" b="1" i="0" dirty="0">
                        <a:solidFill>
                          <a:srgbClr val="C00000"/>
                        </a:solidFill>
                        <a:effectLst/>
                        <a:latin typeface="Abadi" panose="020B0604020104020204" pitchFamily="34" charset="0"/>
                      </a:endParaRP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r h="185700">
                <a:tc>
                  <a:txBody>
                    <a:bodyPr/>
                    <a:lstStyle/>
                    <a:p>
                      <a:pPr marL="0" marR="0">
                        <a:lnSpc>
                          <a:spcPct val="107000"/>
                        </a:lnSpc>
                        <a:spcBef>
                          <a:spcPts val="0"/>
                        </a:spcBef>
                        <a:spcAft>
                          <a:spcPts val="0"/>
                        </a:spcAft>
                      </a:pPr>
                      <a:r>
                        <a:rPr lang="en-US" sz="2000" kern="10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79999">
                <a:tc>
                  <a:txBody>
                    <a:bodyPr/>
                    <a:lstStyle/>
                    <a:p>
                      <a:r>
                        <a:rPr lang="en-US" sz="2000" b="0" i="0" kern="1200" dirty="0">
                          <a:solidFill>
                            <a:schemeClr val="tx1"/>
                          </a:solidFill>
                          <a:effectLst/>
                          <a:latin typeface="Abadi" panose="020B0604020104020204" pitchFamily="34" charset="0"/>
                          <a:ea typeface="+mn-ea"/>
                          <a:cs typeface="+mn-cs"/>
                        </a:rPr>
                        <a:t>While most results were accurate, the issue appears to lie in false positives. It is possible that expanding the dataset could lead to improved accuracy</a:t>
                      </a:r>
                      <a:endParaRPr lang="en-US" sz="2000" b="0" i="0" dirty="0">
                        <a:solidFill>
                          <a:srgbClr val="1F1F1F"/>
                        </a:solidFill>
                        <a:effectLst/>
                        <a:latin typeface="Abadi" panose="020B0604020104020204" pitchFamily="34" charset="0"/>
                      </a:endParaRP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630852476"/>
                  </a:ext>
                </a:extLst>
              </a:tr>
            </a:tbl>
          </a:graphicData>
        </a:graphic>
      </p:graphicFrame>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graphicFrame>
        <p:nvGraphicFramePr>
          <p:cNvPr id="2" name="Table 1">
            <a:extLst>
              <a:ext uri="{FF2B5EF4-FFF2-40B4-BE49-F238E27FC236}">
                <a16:creationId xmlns:a16="http://schemas.microsoft.com/office/drawing/2014/main" id="{5CB7312E-F466-B760-BB2D-8D118957980C}"/>
              </a:ext>
            </a:extLst>
          </p:cNvPr>
          <p:cNvGraphicFramePr>
            <a:graphicFrameLocks noGrp="1"/>
          </p:cNvGraphicFramePr>
          <p:nvPr>
            <p:extLst>
              <p:ext uri="{D42A27DB-BD31-4B8C-83A1-F6EECF244321}">
                <p14:modId xmlns:p14="http://schemas.microsoft.com/office/powerpoint/2010/main" val="1047410479"/>
              </p:ext>
            </p:extLst>
          </p:nvPr>
        </p:nvGraphicFramePr>
        <p:xfrm>
          <a:off x="838200" y="1829744"/>
          <a:ext cx="10515600" cy="4195829"/>
        </p:xfrm>
        <a:graphic>
          <a:graphicData uri="http://schemas.openxmlformats.org/drawingml/2006/table">
            <a:tbl>
              <a:tblPr firstRow="1" firstCol="1" bandRow="1"/>
              <a:tblGrid>
                <a:gridCol w="10515600">
                  <a:extLst>
                    <a:ext uri="{9D8B030D-6E8A-4147-A177-3AD203B41FA5}">
                      <a16:colId xmlns:a16="http://schemas.microsoft.com/office/drawing/2014/main" val="3773840234"/>
                    </a:ext>
                  </a:extLst>
                </a:gridCol>
              </a:tblGrid>
              <a:tr h="536700">
                <a:tc>
                  <a:txBody>
                    <a:bodyPr/>
                    <a:lstStyle/>
                    <a:p>
                      <a:pPr marL="0" marR="0">
                        <a:lnSpc>
                          <a:spcPct val="107000"/>
                        </a:lnSpc>
                        <a:spcBef>
                          <a:spcPts val="0"/>
                        </a:spcBef>
                        <a:spcAft>
                          <a:spcPts val="0"/>
                        </a:spcAf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All launch sites for Falcon 9 are near a coastline</a:t>
                      </a:r>
                    </a:p>
                  </a:txBody>
                  <a:tcPr marL="68580" marR="68580" marT="0" marB="0" anchor="ctr">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320837182"/>
                  </a:ext>
                </a:extLst>
              </a:tr>
              <a:tr h="232387">
                <a:tc>
                  <a:txBody>
                    <a:bodyPr/>
                    <a:lstStyle/>
                    <a:p>
                      <a:pPr marL="0" marR="0">
                        <a:lnSpc>
                          <a:spcPct val="107000"/>
                        </a:lnSpc>
                        <a:spcBef>
                          <a:spcPts val="0"/>
                        </a:spcBef>
                        <a:spcAft>
                          <a:spcPts val="0"/>
                        </a:spcAf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699278135"/>
                  </a:ext>
                </a:extLst>
              </a:tr>
              <a:tr h="355123">
                <a:tc>
                  <a:txBody>
                    <a:bodyPr/>
                    <a:lstStyle/>
                    <a:p>
                      <a:pPr marL="0" marR="0">
                        <a:lnSpc>
                          <a:spcPct val="107000"/>
                        </a:lnSpc>
                        <a:spcBef>
                          <a:spcPts val="0"/>
                        </a:spcBef>
                        <a:spcAft>
                          <a:spcPts val="0"/>
                        </a:spcAft>
                      </a:pPr>
                      <a:r>
                        <a:rPr lang="en-US" sz="1600" kern="100" dirty="0">
                          <a:solidFill>
                            <a:schemeClr val="tx1"/>
                          </a:solidFill>
                          <a:effectLst/>
                          <a:latin typeface="Abadi" panose="020B0604020104020204" pitchFamily="34" charset="0"/>
                          <a:ea typeface="Calibri" panose="020F0502020204030204" pitchFamily="34" charset="0"/>
                          <a:cs typeface="Times New Roman" panose="02020603050405020304" pitchFamily="18" charset="0"/>
                        </a:rPr>
                        <a:t>The best launch site in terms of the quantity of launches vs success rate is KSC LC-39A</a:t>
                      </a: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630852476"/>
                  </a:ext>
                </a:extLst>
              </a:tr>
              <a:tr h="232387">
                <a:tc>
                  <a:txBody>
                    <a:bodyPr/>
                    <a:lstStyle/>
                    <a:p>
                      <a:pPr marL="0" marR="0">
                        <a:lnSpc>
                          <a:spcPct val="107000"/>
                        </a:lnSpc>
                        <a:spcBef>
                          <a:spcPts val="0"/>
                        </a:spcBef>
                        <a:spcAft>
                          <a:spcPts val="0"/>
                        </a:spcAf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097684780"/>
                  </a:ext>
                </a:extLst>
              </a:tr>
              <a:tr h="355123">
                <a:tc>
                  <a:txBody>
                    <a:bodyPr/>
                    <a:lstStyle/>
                    <a:p>
                      <a:pPr marL="0" marR="0">
                        <a:lnSpc>
                          <a:spcPct val="107000"/>
                        </a:lnSpc>
                        <a:spcBef>
                          <a:spcPts val="0"/>
                        </a:spcBef>
                        <a:spcAft>
                          <a:spcPts val="0"/>
                        </a:spcAf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Payload mass ranging between 2000 and 5500 have the highest launch success rate</a:t>
                      </a:r>
                    </a:p>
                  </a:txBody>
                  <a:tcPr marL="68580" marR="68580" marT="0" marB="0">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2971413045"/>
                  </a:ext>
                </a:extLst>
              </a:tr>
              <a:tr h="232387">
                <a:tc>
                  <a:txBody>
                    <a:bodyPr/>
                    <a:lstStyle/>
                    <a:p>
                      <a:pPr marL="0" marR="0">
                        <a:lnSpc>
                          <a:spcPct val="107000"/>
                        </a:lnSpc>
                        <a:spcBef>
                          <a:spcPts val="0"/>
                        </a:spcBef>
                        <a:spcAft>
                          <a:spcPts val="0"/>
                        </a:spcAft>
                      </a:pPr>
                      <a:r>
                        <a:rPr lang="en-US" sz="1600" kern="10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1361343398"/>
                  </a:ext>
                </a:extLst>
              </a:tr>
              <a:tr h="355123">
                <a:tc>
                  <a:txBody>
                    <a:bodyPr/>
                    <a:lstStyle/>
                    <a:p>
                      <a:pPr marL="0" marR="0">
                        <a:lnSpc>
                          <a:spcPct val="107000"/>
                        </a:lnSpc>
                        <a:spcBef>
                          <a:spcPts val="0"/>
                        </a:spcBef>
                        <a:spcAft>
                          <a:spcPts val="0"/>
                        </a:spcAft>
                      </a:pPr>
                      <a:r>
                        <a:rPr lang="es-PY" sz="1600" kern="100" dirty="0">
                          <a:effectLst/>
                          <a:latin typeface="Abadi" panose="020B0604020104020204" pitchFamily="34" charset="0"/>
                          <a:ea typeface="Calibri" panose="020F0502020204030204" pitchFamily="34" charset="0"/>
                          <a:cs typeface="Times New Roman" panose="02020603050405020304" pitchFamily="18" charset="0"/>
                        </a:rPr>
                        <a:t>FT </a:t>
                      </a:r>
                      <a:r>
                        <a:rPr lang="es-PY" sz="1600" kern="100" dirty="0" err="1">
                          <a:effectLst/>
                          <a:latin typeface="Abadi" panose="020B0604020104020204" pitchFamily="34" charset="0"/>
                          <a:ea typeface="Calibri" panose="020F0502020204030204" pitchFamily="34" charset="0"/>
                          <a:cs typeface="Times New Roman" panose="02020603050405020304" pitchFamily="18" charset="0"/>
                        </a:rPr>
                        <a:t>booster</a:t>
                      </a:r>
                      <a:r>
                        <a:rPr lang="es-PY" sz="1600" kern="100" dirty="0">
                          <a:effectLst/>
                          <a:latin typeface="Abadi" panose="020B0604020104020204" pitchFamily="34" charset="0"/>
                          <a:ea typeface="Calibri" panose="020F0502020204030204" pitchFamily="34" charset="0"/>
                          <a:cs typeface="Times New Roman" panose="02020603050405020304" pitchFamily="18" charset="0"/>
                        </a:rPr>
                        <a:t> </a:t>
                      </a:r>
                      <a:r>
                        <a:rPr lang="es-PY" sz="1600" kern="100" dirty="0" err="1">
                          <a:effectLst/>
                          <a:latin typeface="Abadi" panose="020B0604020104020204" pitchFamily="34" charset="0"/>
                          <a:ea typeface="Calibri" panose="020F0502020204030204" pitchFamily="34" charset="0"/>
                          <a:cs typeface="Times New Roman" panose="02020603050405020304" pitchFamily="18" charset="0"/>
                        </a:rPr>
                        <a:t>version</a:t>
                      </a:r>
                      <a:r>
                        <a:rPr lang="es-PY" sz="1600" kern="100" dirty="0">
                          <a:effectLst/>
                          <a:latin typeface="Abadi" panose="020B0604020104020204" pitchFamily="34" charset="0"/>
                          <a:ea typeface="Calibri" panose="020F0502020204030204" pitchFamily="34" charset="0"/>
                          <a:cs typeface="Times New Roman" panose="02020603050405020304" pitchFamily="18" charset="0"/>
                        </a:rPr>
                        <a:t> </a:t>
                      </a:r>
                      <a:r>
                        <a:rPr lang="es-PY" sz="1600" kern="100" dirty="0" err="1">
                          <a:effectLst/>
                          <a:latin typeface="Abadi" panose="020B0604020104020204" pitchFamily="34" charset="0"/>
                          <a:ea typeface="Calibri" panose="020F0502020204030204" pitchFamily="34" charset="0"/>
                          <a:cs typeface="Times New Roman" panose="02020603050405020304" pitchFamily="18" charset="0"/>
                        </a:rPr>
                        <a:t>category</a:t>
                      </a:r>
                      <a:r>
                        <a:rPr lang="es-PY" sz="1600" kern="100" dirty="0">
                          <a:effectLst/>
                          <a:latin typeface="Abadi" panose="020B0604020104020204" pitchFamily="34" charset="0"/>
                          <a:ea typeface="Calibri" panose="020F0502020204030204" pitchFamily="34" charset="0"/>
                          <a:cs typeface="Times New Roman" panose="02020603050405020304" pitchFamily="18" charset="0"/>
                        </a:rPr>
                        <a:t> </a:t>
                      </a:r>
                      <a:r>
                        <a:rPr lang="en-US" sz="1600" dirty="0">
                          <a:latin typeface="Abadi" panose="020B0604020104020204" pitchFamily="34" charset="0"/>
                        </a:rPr>
                        <a:t>has the highest launch success rate</a:t>
                      </a:r>
                      <a:endParaRPr lang="en-US" sz="16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3225237347"/>
                  </a:ext>
                </a:extLst>
              </a:tr>
              <a:tr h="232387">
                <a:tc>
                  <a:txBody>
                    <a:bodyPr/>
                    <a:lstStyle/>
                    <a:p>
                      <a:pPr marL="0" marR="0">
                        <a:lnSpc>
                          <a:spcPct val="107000"/>
                        </a:lnSpc>
                        <a:spcBef>
                          <a:spcPts val="0"/>
                        </a:spcBef>
                        <a:spcAft>
                          <a:spcPts val="0"/>
                        </a:spcAf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noFill/>
                  </a:tcPr>
                </a:tc>
                <a:extLst>
                  <a:ext uri="{0D108BD9-81ED-4DB2-BD59-A6C34878D82A}">
                    <a16:rowId xmlns:a16="http://schemas.microsoft.com/office/drawing/2014/main" val="2724012916"/>
                  </a:ext>
                </a:extLst>
              </a:tr>
              <a:tr h="720068">
                <a:tc>
                  <a:txBody>
                    <a:bodyPr/>
                    <a:lstStyle/>
                    <a:p>
                      <a:pPr marL="0" marR="0">
                        <a:lnSpc>
                          <a:spcPct val="107000"/>
                        </a:lnSpc>
                        <a:spcBef>
                          <a:spcPts val="0"/>
                        </a:spcBef>
                        <a:spcAft>
                          <a:spcPts val="0"/>
                        </a:spcAf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Logistic regression, decision tree, support vector machine, and k-nearest neighbors methods exhibit nearly identical performance in predicting the successful first stage landing of the Falcon 9. The decision tree classifier, however, shows a slightly better performance on the training data.</a:t>
                      </a:r>
                    </a:p>
                  </a:txBody>
                  <a:tcPr marL="68580" marR="68580" marT="0" marB="0">
                    <a:lnL w="38100" cap="flat" cmpd="sng" algn="ctr">
                      <a:solidFill>
                        <a:srgbClr val="0B49CB"/>
                      </a:solidFill>
                      <a:prstDash val="solid"/>
                      <a:round/>
                      <a:headEnd type="none" w="med" len="med"/>
                      <a:tailEnd type="none" w="med" len="med"/>
                    </a:lnL>
                    <a:lnR w="381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2388510336"/>
                  </a:ext>
                </a:extLst>
              </a:tr>
              <a:tr h="270033">
                <a:tc>
                  <a:txBody>
                    <a:bodyPr/>
                    <a:lstStyle/>
                    <a:p>
                      <a:pPr marL="0" marR="0">
                        <a:lnSpc>
                          <a:spcPct val="107000"/>
                        </a:lnSpc>
                        <a:spcBef>
                          <a:spcPts val="0"/>
                        </a:spcBef>
                        <a:spcAft>
                          <a:spcPts val="0"/>
                        </a:spcAft>
                      </a:pPr>
                      <a:endParaRPr lang="en-US" sz="1600" kern="100" dirty="0">
                        <a:effectLst/>
                        <a:latin typeface="Abadi" panose="020B0604020104020204" pitchFamily="34" charset="0"/>
                        <a:ea typeface="Calibri" panose="020F0502020204030204" pitchFamily="34" charset="0"/>
                        <a:cs typeface="Times New Roman" panose="02020603050405020304" pitchFamily="18" charset="0"/>
                      </a:endParaRPr>
                    </a:p>
                  </a:txBody>
                  <a:tcPr marL="68580" marR="68580" marT="0" marB="0">
                    <a:lnL w="38100" cap="flat" cmpd="sng" algn="ctr">
                      <a:noFill/>
                      <a:prstDash val="solid"/>
                      <a:round/>
                      <a:headEnd type="none" w="med" len="med"/>
                      <a:tailEnd type="none" w="med" len="med"/>
                    </a:lnL>
                    <a:lnR w="381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20918746"/>
                  </a:ext>
                </a:extLst>
              </a:tr>
              <a:tr h="558554">
                <a:tc>
                  <a:txBody>
                    <a:bodyPr/>
                    <a:lstStyle/>
                    <a:p>
                      <a:pPr marL="0" marR="0">
                        <a:lnSpc>
                          <a:spcPct val="107000"/>
                        </a:lnSpc>
                        <a:spcBef>
                          <a:spcPts val="0"/>
                        </a:spcBef>
                        <a:spcAft>
                          <a:spcPts val="0"/>
                        </a:spcAf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The likelihood of launch success shows an upward trend both over the years and as the flight number increases</a:t>
                      </a:r>
                    </a:p>
                  </a:txBody>
                  <a:tcPr marL="68580" marR="68580" marT="0" marB="0" anchor="ctr">
                    <a:lnL w="38100" cap="flat" cmpd="sng" algn="ctr">
                      <a:solidFill>
                        <a:srgbClr val="1C7DDB"/>
                      </a:solidFill>
                      <a:prstDash val="solid"/>
                      <a:round/>
                      <a:headEnd type="none" w="med" len="med"/>
                      <a:tailEnd type="none" w="med" len="med"/>
                    </a:lnL>
                    <a:lnR w="381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92608402"/>
                  </a:ext>
                </a:extLst>
              </a:tr>
            </a:tbl>
          </a:graphicData>
        </a:graphic>
      </p:graphicFrame>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7293"/>
            <a:ext cx="10595642"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Data was obtained from the SpaceX REST API and by scraping the Wikipedia's List of Falcon 9 and Falcon Heavy launches page</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Data preparation involved encoding categorical variables into numerical representations, addressing missing data, and applying data transformations for enhanced analysis</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After splitting the data into training and test sets, various models were employed to predict the success (1) or failure (0) of the Falcon 9 first stage landing. Optimal hyperparameters were selected using </a:t>
            </a:r>
            <a:r>
              <a:rPr lang="en-US" sz="7200" dirty="0" err="1">
                <a:solidFill>
                  <a:schemeClr val="bg2">
                    <a:lumMod val="50000"/>
                  </a:schemeClr>
                </a:solidFill>
                <a:latin typeface="Abadi"/>
              </a:rPr>
              <a:t>GridSearchCV</a:t>
            </a:r>
            <a:r>
              <a:rPr lang="en-US" sz="7200" dirty="0">
                <a:solidFill>
                  <a:schemeClr val="bg2">
                    <a:lumMod val="50000"/>
                  </a:schemeClr>
                </a:solidFill>
                <a:latin typeface="Abadi"/>
              </a:rPr>
              <a:t> and evaluation metrics were then applied to assess the performance of each model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8A57A0F-523D-C8A5-2E84-0E41BD7C87E6}"/>
            </a:ext>
          </a:extLst>
        </p:cNvPr>
        <p:cNvGrpSpPr/>
        <p:nvPr/>
      </p:nvGrpSpPr>
      <p:grpSpPr>
        <a:xfrm>
          <a:off x="0" y="0"/>
          <a:ext cx="0" cy="0"/>
          <a:chOff x="0" y="0"/>
          <a:chExt cx="0" cy="0"/>
        </a:xfrm>
      </p:grpSpPr>
      <p:sp>
        <p:nvSpPr>
          <p:cNvPr id="56" name="TextBox 55">
            <a:extLst>
              <a:ext uri="{FF2B5EF4-FFF2-40B4-BE49-F238E27FC236}">
                <a16:creationId xmlns:a16="http://schemas.microsoft.com/office/drawing/2014/main" id="{F19A951C-8E59-D5B9-463F-C358D4636A91}"/>
              </a:ext>
            </a:extLst>
          </p:cNvPr>
          <p:cNvSpPr txBox="1"/>
          <p:nvPr/>
        </p:nvSpPr>
        <p:spPr>
          <a:xfrm>
            <a:off x="170140" y="1867641"/>
            <a:ext cx="4033707" cy="4314001"/>
          </a:xfrm>
          <a:prstGeom prst="rect">
            <a:avLst/>
          </a:prstGeom>
          <a:solidFill>
            <a:schemeClr val="bg1"/>
          </a:solidFill>
          <a:ln w="28575">
            <a:solidFill>
              <a:srgbClr val="EEEEEE"/>
            </a:solidFill>
          </a:ln>
        </p:spPr>
        <p:txBody>
          <a:bodyPr wrap="square">
            <a:spAutoFit/>
          </a:bodyPr>
          <a:lstStyle/>
          <a:p>
            <a:pPr lvl="1">
              <a:spcBef>
                <a:spcPts val="1400"/>
              </a:spcBef>
            </a:pPr>
            <a:r>
              <a:rPr lang="en-US" dirty="0">
                <a:solidFill>
                  <a:schemeClr val="accent3">
                    <a:lumMod val="25000"/>
                  </a:schemeClr>
                </a:solidFill>
                <a:latin typeface="Abadi" panose="020B0604020104020204" pitchFamily="34" charset="0"/>
                <a:hlinkClick r:id="rId4"/>
              </a:rPr>
              <a:t>https://api.spacexdata.com/v4/launches/past</a:t>
            </a:r>
            <a:endParaRPr lang="en-US" dirty="0">
              <a:solidFill>
                <a:schemeClr val="accent3">
                  <a:lumMod val="25000"/>
                </a:schemeClr>
              </a:solidFill>
              <a:latin typeface="Abadi" panose="020B0604020104020204" pitchFamily="34" charset="0"/>
            </a:endParaRPr>
          </a:p>
          <a:p>
            <a:pPr lvl="1">
              <a:spcBef>
                <a:spcPts val="1400"/>
              </a:spcBef>
            </a:pPr>
            <a:r>
              <a:rPr lang="en-US" dirty="0">
                <a:solidFill>
                  <a:schemeClr val="accent3">
                    <a:lumMod val="25000"/>
                  </a:schemeClr>
                </a:solidFill>
                <a:latin typeface="Abadi" panose="020B0604020104020204" pitchFamily="34" charset="0"/>
              </a:rPr>
              <a:t>Additional information was extracted using nested API calls:</a:t>
            </a:r>
          </a:p>
          <a:p>
            <a:pPr marL="742950" lvl="1" indent="-285750">
              <a:spcBef>
                <a:spcPts val="1400"/>
              </a:spcBef>
              <a:buFont typeface="Arial" panose="020B0604020202020204" pitchFamily="34" charset="0"/>
              <a:buChar char="•"/>
            </a:pPr>
            <a:r>
              <a:rPr lang="en-US" b="1" dirty="0">
                <a:solidFill>
                  <a:schemeClr val="accent3">
                    <a:lumMod val="25000"/>
                  </a:schemeClr>
                </a:solidFill>
                <a:latin typeface="Abadi" panose="020B0604020104020204" pitchFamily="34" charset="0"/>
              </a:rPr>
              <a:t>Rocket</a:t>
            </a:r>
            <a:r>
              <a:rPr lang="en-US" dirty="0">
                <a:solidFill>
                  <a:schemeClr val="accent3">
                    <a:lumMod val="25000"/>
                  </a:schemeClr>
                </a:solidFill>
                <a:latin typeface="Abadi" panose="020B0604020104020204" pitchFamily="34" charset="0"/>
              </a:rPr>
              <a:t>: Booster name</a:t>
            </a:r>
          </a:p>
          <a:p>
            <a:pPr marL="742950" lvl="1" indent="-285750">
              <a:spcBef>
                <a:spcPts val="1400"/>
              </a:spcBef>
              <a:buFont typeface="Arial" panose="020B0604020202020204" pitchFamily="34" charset="0"/>
              <a:buChar char="•"/>
            </a:pPr>
            <a:r>
              <a:rPr lang="en-US" b="1" dirty="0">
                <a:solidFill>
                  <a:schemeClr val="accent3">
                    <a:lumMod val="25000"/>
                  </a:schemeClr>
                </a:solidFill>
                <a:latin typeface="Abadi" panose="020B0604020104020204" pitchFamily="34" charset="0"/>
              </a:rPr>
              <a:t>Launchpad</a:t>
            </a:r>
            <a:r>
              <a:rPr lang="en-US" dirty="0">
                <a:solidFill>
                  <a:schemeClr val="accent3">
                    <a:lumMod val="25000"/>
                  </a:schemeClr>
                </a:solidFill>
                <a:latin typeface="Abadi" panose="020B0604020104020204" pitchFamily="34" charset="0"/>
              </a:rPr>
              <a:t>: Launch site, longitude, latitude</a:t>
            </a:r>
          </a:p>
          <a:p>
            <a:pPr marL="742950" lvl="1" indent="-285750">
              <a:spcBef>
                <a:spcPts val="1400"/>
              </a:spcBef>
              <a:buFont typeface="Arial" panose="020B0604020202020204" pitchFamily="34" charset="0"/>
              <a:buChar char="•"/>
            </a:pPr>
            <a:r>
              <a:rPr lang="en-US" b="1" dirty="0">
                <a:solidFill>
                  <a:schemeClr val="accent3">
                    <a:lumMod val="25000"/>
                  </a:schemeClr>
                </a:solidFill>
                <a:latin typeface="Abadi" panose="020B0604020104020204" pitchFamily="34" charset="0"/>
              </a:rPr>
              <a:t>Payload</a:t>
            </a:r>
            <a:r>
              <a:rPr lang="en-US" dirty="0">
                <a:solidFill>
                  <a:schemeClr val="accent3">
                    <a:lumMod val="25000"/>
                  </a:schemeClr>
                </a:solidFill>
                <a:latin typeface="Abadi" panose="020B0604020104020204" pitchFamily="34" charset="0"/>
              </a:rPr>
              <a:t>: Mass, orbit</a:t>
            </a:r>
          </a:p>
          <a:p>
            <a:pPr marL="742950" lvl="1" indent="-285750">
              <a:spcBef>
                <a:spcPts val="1400"/>
              </a:spcBef>
              <a:buFont typeface="Arial" panose="020B0604020202020204" pitchFamily="34" charset="0"/>
              <a:buChar char="•"/>
            </a:pPr>
            <a:r>
              <a:rPr lang="en-US" b="1" dirty="0">
                <a:solidFill>
                  <a:schemeClr val="accent3">
                    <a:lumMod val="25000"/>
                  </a:schemeClr>
                </a:solidFill>
                <a:latin typeface="Abadi" panose="020B0604020104020204" pitchFamily="34" charset="0"/>
              </a:rPr>
              <a:t>Cores</a:t>
            </a:r>
            <a:r>
              <a:rPr lang="en-US" dirty="0">
                <a:solidFill>
                  <a:schemeClr val="accent3">
                    <a:lumMod val="25000"/>
                  </a:schemeClr>
                </a:solidFill>
                <a:latin typeface="Abadi" panose="020B0604020104020204" pitchFamily="34" charset="0"/>
              </a:rPr>
              <a:t>: Landing outcome, type, flight count, </a:t>
            </a:r>
            <a:r>
              <a:rPr lang="en-US" dirty="0" err="1">
                <a:solidFill>
                  <a:schemeClr val="accent3">
                    <a:lumMod val="25000"/>
                  </a:schemeClr>
                </a:solidFill>
                <a:latin typeface="Abadi" panose="020B0604020104020204" pitchFamily="34" charset="0"/>
              </a:rPr>
              <a:t>gridfins</a:t>
            </a:r>
            <a:r>
              <a:rPr lang="en-US" dirty="0">
                <a:solidFill>
                  <a:schemeClr val="accent3">
                    <a:lumMod val="25000"/>
                  </a:schemeClr>
                </a:solidFill>
                <a:latin typeface="Abadi" panose="020B0604020104020204" pitchFamily="34" charset="0"/>
              </a:rPr>
              <a:t>, reuse, legs, landing pad, block, reuse count, serial</a:t>
            </a:r>
          </a:p>
        </p:txBody>
      </p:sp>
      <p:sp>
        <p:nvSpPr>
          <p:cNvPr id="6" name="Slide Number Placeholder 5">
            <a:extLst>
              <a:ext uri="{FF2B5EF4-FFF2-40B4-BE49-F238E27FC236}">
                <a16:creationId xmlns:a16="http://schemas.microsoft.com/office/drawing/2014/main" id="{A2027D5E-DD75-B27B-C30C-2EDA2EED1938}"/>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14CDE1F2-8842-8125-A2A6-ED887F1FB6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66" name="TextBox 65">
            <a:extLst>
              <a:ext uri="{FF2B5EF4-FFF2-40B4-BE49-F238E27FC236}">
                <a16:creationId xmlns:a16="http://schemas.microsoft.com/office/drawing/2014/main" id="{E19B88A1-5F2B-4CFB-7E3A-1BD745CACA43}"/>
              </a:ext>
            </a:extLst>
          </p:cNvPr>
          <p:cNvSpPr txBox="1"/>
          <p:nvPr/>
        </p:nvSpPr>
        <p:spPr>
          <a:xfrm>
            <a:off x="7463626" y="1858505"/>
            <a:ext cx="4032504" cy="1933863"/>
          </a:xfrm>
          <a:prstGeom prst="rect">
            <a:avLst/>
          </a:prstGeom>
          <a:solidFill>
            <a:schemeClr val="bg1"/>
          </a:solidFill>
          <a:ln w="28575">
            <a:solidFill>
              <a:srgbClr val="EEEEEE"/>
            </a:solidFill>
          </a:ln>
        </p:spPr>
        <p:txBody>
          <a:bodyPr wrap="square">
            <a:spAutoFit/>
          </a:bodyPr>
          <a:lstStyle/>
          <a:p>
            <a:pPr lvl="1">
              <a:spcBef>
                <a:spcPts val="1400"/>
              </a:spcBef>
            </a:pPr>
            <a:r>
              <a:rPr lang="en-US" dirty="0">
                <a:solidFill>
                  <a:schemeClr val="accent3">
                    <a:lumMod val="25000"/>
                  </a:schemeClr>
                </a:solidFill>
                <a:latin typeface="Abadi" panose="020B0604020104020204" pitchFamily="34" charset="0"/>
                <a:hlinkClick r:id="rId5"/>
              </a:rPr>
              <a:t>https://en.wikipedia.org/wiki/List_of_Falcon_9_and_Falcon_Heavy_launches</a:t>
            </a:r>
            <a:endParaRPr lang="en-US" dirty="0">
              <a:solidFill>
                <a:schemeClr val="accent3">
                  <a:lumMod val="25000"/>
                </a:schemeClr>
              </a:solidFill>
              <a:latin typeface="Abadi" panose="020B0604020104020204" pitchFamily="34" charset="0"/>
            </a:endParaRPr>
          </a:p>
          <a:p>
            <a:pPr lvl="1">
              <a:spcBef>
                <a:spcPts val="1400"/>
              </a:spcBef>
            </a:pPr>
            <a:r>
              <a:rPr lang="en-US" dirty="0">
                <a:solidFill>
                  <a:schemeClr val="accent3">
                    <a:lumMod val="25000"/>
                  </a:schemeClr>
                </a:solidFill>
                <a:latin typeface="Abadi" panose="020B0604020104020204" pitchFamily="34" charset="0"/>
              </a:rPr>
              <a:t>Web scraping was performed to extract an HTML table containing Falcon 9 launch records</a:t>
            </a:r>
          </a:p>
        </p:txBody>
      </p:sp>
      <p:grpSp>
        <p:nvGrpSpPr>
          <p:cNvPr id="63" name="Group 62">
            <a:extLst>
              <a:ext uri="{FF2B5EF4-FFF2-40B4-BE49-F238E27FC236}">
                <a16:creationId xmlns:a16="http://schemas.microsoft.com/office/drawing/2014/main" id="{BED02FD3-A412-D490-6366-81AD410DE016}"/>
              </a:ext>
            </a:extLst>
          </p:cNvPr>
          <p:cNvGrpSpPr/>
          <p:nvPr/>
        </p:nvGrpSpPr>
        <p:grpSpPr>
          <a:xfrm>
            <a:off x="170140" y="1620709"/>
            <a:ext cx="8065955" cy="4633223"/>
            <a:chOff x="2492405" y="1450260"/>
            <a:chExt cx="9070619" cy="5186223"/>
          </a:xfrm>
        </p:grpSpPr>
        <p:grpSp>
          <p:nvGrpSpPr>
            <p:cNvPr id="62" name="Group 61">
              <a:extLst>
                <a:ext uri="{FF2B5EF4-FFF2-40B4-BE49-F238E27FC236}">
                  <a16:creationId xmlns:a16="http://schemas.microsoft.com/office/drawing/2014/main" id="{7C1B50DF-BD11-778B-C4CE-A69DCF615754}"/>
                </a:ext>
              </a:extLst>
            </p:cNvPr>
            <p:cNvGrpSpPr/>
            <p:nvPr/>
          </p:nvGrpSpPr>
          <p:grpSpPr>
            <a:xfrm>
              <a:off x="6891282" y="1450260"/>
              <a:ext cx="4671742" cy="5186223"/>
              <a:chOff x="6891282" y="1450260"/>
              <a:chExt cx="4671742" cy="5186223"/>
            </a:xfrm>
          </p:grpSpPr>
          <p:grpSp>
            <p:nvGrpSpPr>
              <p:cNvPr id="58" name="Group 57">
                <a:extLst>
                  <a:ext uri="{FF2B5EF4-FFF2-40B4-BE49-F238E27FC236}">
                    <a16:creationId xmlns:a16="http://schemas.microsoft.com/office/drawing/2014/main" id="{BFEDB0EA-D0BC-84C7-B18E-A539D0A068C3}"/>
                  </a:ext>
                </a:extLst>
              </p:cNvPr>
              <p:cNvGrpSpPr/>
              <p:nvPr/>
            </p:nvGrpSpPr>
            <p:grpSpPr>
              <a:xfrm>
                <a:off x="6891282" y="1450260"/>
                <a:ext cx="4671742" cy="5186223"/>
                <a:chOff x="3603572" y="1427004"/>
                <a:chExt cx="4671742" cy="5186223"/>
              </a:xfrm>
            </p:grpSpPr>
            <p:sp>
              <p:nvSpPr>
                <p:cNvPr id="7" name="Google Shape;62;p15">
                  <a:extLst>
                    <a:ext uri="{FF2B5EF4-FFF2-40B4-BE49-F238E27FC236}">
                      <a16:creationId xmlns:a16="http://schemas.microsoft.com/office/drawing/2014/main" id="{90290D55-4CEF-6952-9D3C-A46DE3B748D9}"/>
                    </a:ext>
                  </a:extLst>
                </p:cNvPr>
                <p:cNvSpPr/>
                <p:nvPr/>
              </p:nvSpPr>
              <p:spPr>
                <a:xfrm rot="5400000">
                  <a:off x="3719276" y="3977535"/>
                  <a:ext cx="1305096" cy="1390348"/>
                </a:xfrm>
                <a:prstGeom prst="ellipse">
                  <a:avLst/>
                </a:prstGeom>
                <a:solidFill>
                  <a:srgbClr val="EEEEEE"/>
                </a:solidFill>
                <a:ln w="28575" cap="flat" cmpd="sng">
                  <a:solidFill>
                    <a:srgbClr val="0B49CB"/>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8" name="Google Shape;63;p15">
                  <a:extLst>
                    <a:ext uri="{FF2B5EF4-FFF2-40B4-BE49-F238E27FC236}">
                      <a16:creationId xmlns:a16="http://schemas.microsoft.com/office/drawing/2014/main" id="{41ACC807-9FA6-E949-B60C-6AD86F28C3F6}"/>
                    </a:ext>
                  </a:extLst>
                </p:cNvPr>
                <p:cNvSpPr/>
                <p:nvPr/>
              </p:nvSpPr>
              <p:spPr>
                <a:xfrm rot="5400000">
                  <a:off x="4883082" y="1375629"/>
                  <a:ext cx="1809750" cy="1912500"/>
                </a:xfrm>
                <a:prstGeom prst="roundRect">
                  <a:avLst>
                    <a:gd name="adj" fmla="val 50000"/>
                  </a:avLst>
                </a:prstGeom>
                <a:solidFill>
                  <a:srgbClr val="EEEEEE"/>
                </a:solidFill>
                <a:ln w="28575" cap="flat" cmpd="sng">
                  <a:solidFill>
                    <a:srgbClr val="0B49C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64;p15">
                  <a:extLst>
                    <a:ext uri="{FF2B5EF4-FFF2-40B4-BE49-F238E27FC236}">
                      <a16:creationId xmlns:a16="http://schemas.microsoft.com/office/drawing/2014/main" id="{BF04C1A0-7ECC-2A15-CE06-AA99C33D15C6}"/>
                    </a:ext>
                  </a:extLst>
                </p:cNvPr>
                <p:cNvGrpSpPr/>
                <p:nvPr/>
              </p:nvGrpSpPr>
              <p:grpSpPr>
                <a:xfrm>
                  <a:off x="5470309" y="1703409"/>
                  <a:ext cx="635296" cy="660311"/>
                  <a:chOff x="-2518175" y="2417678"/>
                  <a:chExt cx="292225" cy="291425"/>
                </a:xfrm>
                <a:solidFill>
                  <a:srgbClr val="0B49CB"/>
                </a:solidFill>
              </p:grpSpPr>
              <p:sp>
                <p:nvSpPr>
                  <p:cNvPr id="10" name="Google Shape;65;p15">
                    <a:extLst>
                      <a:ext uri="{FF2B5EF4-FFF2-40B4-BE49-F238E27FC236}">
                        <a16:creationId xmlns:a16="http://schemas.microsoft.com/office/drawing/2014/main" id="{D953AEC0-728E-1397-E8E8-09228F655F78}"/>
                      </a:ext>
                    </a:extLst>
                  </p:cNvPr>
                  <p:cNvSpPr/>
                  <p:nvPr/>
                </p:nvSpPr>
                <p:spPr>
                  <a:xfrm>
                    <a:off x="-2518175" y="2417678"/>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p15">
                    <a:extLst>
                      <a:ext uri="{FF2B5EF4-FFF2-40B4-BE49-F238E27FC236}">
                        <a16:creationId xmlns:a16="http://schemas.microsoft.com/office/drawing/2014/main" id="{0161C0A8-51B6-E8B8-25CB-6416457A859E}"/>
                      </a:ext>
                    </a:extLst>
                  </p:cNvPr>
                  <p:cNvSpPr/>
                  <p:nvPr/>
                </p:nvSpPr>
                <p:spPr>
                  <a:xfrm>
                    <a:off x="-2444305" y="2653231"/>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p15">
                    <a:extLst>
                      <a:ext uri="{FF2B5EF4-FFF2-40B4-BE49-F238E27FC236}">
                        <a16:creationId xmlns:a16="http://schemas.microsoft.com/office/drawing/2014/main" id="{5AE7E8D1-33F6-8D71-005E-9A713E9A5734}"/>
                      </a:ext>
                    </a:extLst>
                  </p:cNvPr>
                  <p:cNvSpPr/>
                  <p:nvPr/>
                </p:nvSpPr>
                <p:spPr>
                  <a:xfrm>
                    <a:off x="-2444305" y="2514530"/>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p15">
                    <a:extLst>
                      <a:ext uri="{FF2B5EF4-FFF2-40B4-BE49-F238E27FC236}">
                        <a16:creationId xmlns:a16="http://schemas.microsoft.com/office/drawing/2014/main" id="{925F14C9-9563-370F-BB4A-43FE42DF758C}"/>
                      </a:ext>
                    </a:extLst>
                  </p:cNvPr>
                  <p:cNvSpPr/>
                  <p:nvPr/>
                </p:nvSpPr>
                <p:spPr>
                  <a:xfrm>
                    <a:off x="-2486522" y="2514530"/>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p15">
                    <a:extLst>
                      <a:ext uri="{FF2B5EF4-FFF2-40B4-BE49-F238E27FC236}">
                        <a16:creationId xmlns:a16="http://schemas.microsoft.com/office/drawing/2014/main" id="{68CFF2D3-A56C-CD54-E2FF-368F680F84DD}"/>
                      </a:ext>
                    </a:extLst>
                  </p:cNvPr>
                  <p:cNvSpPr/>
                  <p:nvPr/>
                </p:nvSpPr>
                <p:spPr>
                  <a:xfrm>
                    <a:off x="-2444305" y="2584600"/>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70;p15">
                    <a:extLst>
                      <a:ext uri="{FF2B5EF4-FFF2-40B4-BE49-F238E27FC236}">
                        <a16:creationId xmlns:a16="http://schemas.microsoft.com/office/drawing/2014/main" id="{45E9463E-8736-1C7D-832B-0D14C20F3471}"/>
                      </a:ext>
                    </a:extLst>
                  </p:cNvPr>
                  <p:cNvSpPr/>
                  <p:nvPr/>
                </p:nvSpPr>
                <p:spPr>
                  <a:xfrm>
                    <a:off x="-2485171" y="2584600"/>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p15">
                    <a:extLst>
                      <a:ext uri="{FF2B5EF4-FFF2-40B4-BE49-F238E27FC236}">
                        <a16:creationId xmlns:a16="http://schemas.microsoft.com/office/drawing/2014/main" id="{D0F65D0E-9B9D-63E7-399D-363D8A9DBD40}"/>
                      </a:ext>
                    </a:extLst>
                  </p:cNvPr>
                  <p:cNvSpPr/>
                  <p:nvPr/>
                </p:nvSpPr>
                <p:spPr>
                  <a:xfrm>
                    <a:off x="-2483908" y="2653231"/>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72;p15">
                  <a:extLst>
                    <a:ext uri="{FF2B5EF4-FFF2-40B4-BE49-F238E27FC236}">
                      <a16:creationId xmlns:a16="http://schemas.microsoft.com/office/drawing/2014/main" id="{3CD61773-3FDA-DCA6-8C27-64A897E013AB}"/>
                    </a:ext>
                  </a:extLst>
                </p:cNvPr>
                <p:cNvSpPr/>
                <p:nvPr/>
              </p:nvSpPr>
              <p:spPr>
                <a:xfrm>
                  <a:off x="4603255" y="2444618"/>
                  <a:ext cx="2377440" cy="549049"/>
                </a:xfrm>
                <a:prstGeom prst="roundRect">
                  <a:avLst>
                    <a:gd name="adj" fmla="val 50000"/>
                  </a:avLst>
                </a:prstGeom>
                <a:solidFill>
                  <a:srgbClr val="0B49CB"/>
                </a:solidFill>
                <a:ln w="28575" cap="flat" cmpd="sng">
                  <a:solidFill>
                    <a:srgbClr val="0B49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b="1" dirty="0">
                      <a:solidFill>
                        <a:schemeClr val="bg1"/>
                      </a:solidFill>
                      <a:latin typeface="Abadi" panose="020B0604020104020204" pitchFamily="34" charset="0"/>
                      <a:sym typeface="Fira Sans Extra Condensed"/>
                    </a:rPr>
                    <a:t>Data Sources</a:t>
                  </a:r>
                  <a:endParaRPr sz="2400" b="1" dirty="0">
                    <a:solidFill>
                      <a:schemeClr val="bg1"/>
                    </a:solidFill>
                    <a:latin typeface="Abadi" panose="020B0604020104020204" pitchFamily="34" charset="0"/>
                    <a:sym typeface="Fira Sans Extra Condensed"/>
                  </a:endParaRPr>
                </a:p>
              </p:txBody>
            </p:sp>
            <p:cxnSp>
              <p:nvCxnSpPr>
                <p:cNvPr id="19" name="Google Shape;73;p15">
                  <a:extLst>
                    <a:ext uri="{FF2B5EF4-FFF2-40B4-BE49-F238E27FC236}">
                      <a16:creationId xmlns:a16="http://schemas.microsoft.com/office/drawing/2014/main" id="{8C98C88B-DB97-B119-0C2A-FED01309612B}"/>
                    </a:ext>
                  </a:extLst>
                </p:cNvPr>
                <p:cNvCxnSpPr>
                  <a:cxnSpLocks/>
                  <a:stCxn id="8" idx="3"/>
                  <a:endCxn id="7" idx="2"/>
                </p:cNvCxnSpPr>
                <p:nvPr/>
              </p:nvCxnSpPr>
              <p:spPr>
                <a:xfrm rot="5400000">
                  <a:off x="4688186" y="2920390"/>
                  <a:ext cx="783408" cy="1416133"/>
                </a:xfrm>
                <a:prstGeom prst="bentConnector3">
                  <a:avLst>
                    <a:gd name="adj1" fmla="val 50000"/>
                  </a:avLst>
                </a:prstGeom>
                <a:noFill/>
                <a:ln w="28575" cap="flat" cmpd="sng">
                  <a:solidFill>
                    <a:srgbClr val="0B49CB"/>
                  </a:solidFill>
                  <a:prstDash val="solid"/>
                  <a:round/>
                  <a:headEnd type="none" w="med" len="med"/>
                  <a:tailEnd type="none" w="med" len="med"/>
                </a:ln>
              </p:spPr>
            </p:cxnSp>
            <p:cxnSp>
              <p:nvCxnSpPr>
                <p:cNvPr id="22" name="Google Shape;76;p15">
                  <a:extLst>
                    <a:ext uri="{FF2B5EF4-FFF2-40B4-BE49-F238E27FC236}">
                      <a16:creationId xmlns:a16="http://schemas.microsoft.com/office/drawing/2014/main" id="{1025A442-526F-004E-FF2C-BF7D04C1BA4A}"/>
                    </a:ext>
                  </a:extLst>
                </p:cNvPr>
                <p:cNvCxnSpPr>
                  <a:cxnSpLocks/>
                </p:cNvCxnSpPr>
                <p:nvPr/>
              </p:nvCxnSpPr>
              <p:spPr>
                <a:xfrm rot="16200000" flipH="1">
                  <a:off x="6080182" y="2859741"/>
                  <a:ext cx="772136" cy="1536505"/>
                </a:xfrm>
                <a:prstGeom prst="bentConnector3">
                  <a:avLst>
                    <a:gd name="adj1" fmla="val 50000"/>
                  </a:avLst>
                </a:prstGeom>
                <a:noFill/>
                <a:ln w="28575" cap="flat" cmpd="sng">
                  <a:solidFill>
                    <a:srgbClr val="0B49CB"/>
                  </a:solidFill>
                  <a:prstDash val="solid"/>
                  <a:round/>
                  <a:headEnd type="none" w="med" len="med"/>
                  <a:tailEnd type="none" w="med" len="med"/>
                </a:ln>
              </p:spPr>
            </p:cxnSp>
            <p:pic>
              <p:nvPicPr>
                <p:cNvPr id="45" name="Picture 44" descr="A logo of a planet&#10;&#10;Description automatically generated">
                  <a:extLst>
                    <a:ext uri="{FF2B5EF4-FFF2-40B4-BE49-F238E27FC236}">
                      <a16:creationId xmlns:a16="http://schemas.microsoft.com/office/drawing/2014/main" id="{FE3D2877-9437-4BB5-83E2-85E72E509D4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14824" t="15384" r="9509" b="13083"/>
                <a:stretch/>
              </p:blipFill>
              <p:spPr>
                <a:xfrm>
                  <a:off x="3810830" y="4162709"/>
                  <a:ext cx="1121987" cy="1060704"/>
                </a:xfrm>
                <a:prstGeom prst="rect">
                  <a:avLst/>
                </a:prstGeom>
              </p:spPr>
            </p:pic>
            <p:sp>
              <p:nvSpPr>
                <p:cNvPr id="53" name="Google Shape;62;p15">
                  <a:extLst>
                    <a:ext uri="{FF2B5EF4-FFF2-40B4-BE49-F238E27FC236}">
                      <a16:creationId xmlns:a16="http://schemas.microsoft.com/office/drawing/2014/main" id="{4C2E1B87-32E3-B00C-F317-22BE8460B7E2}"/>
                    </a:ext>
                  </a:extLst>
                </p:cNvPr>
                <p:cNvSpPr/>
                <p:nvPr/>
              </p:nvSpPr>
              <p:spPr>
                <a:xfrm rot="5400000">
                  <a:off x="6577101" y="3977535"/>
                  <a:ext cx="1305096" cy="1390348"/>
                </a:xfrm>
                <a:prstGeom prst="ellipse">
                  <a:avLst/>
                </a:prstGeom>
                <a:solidFill>
                  <a:srgbClr val="EEEEEE"/>
                </a:solidFill>
                <a:ln w="28575" cap="flat" cmpd="sng">
                  <a:solidFill>
                    <a:srgbClr val="0B49CB"/>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pic>
              <p:nvPicPr>
                <p:cNvPr id="47" name="Picture 46" descr="A puzzle with letters on it&#10;&#10;Description automatically generated">
                  <a:extLst>
                    <a:ext uri="{FF2B5EF4-FFF2-40B4-BE49-F238E27FC236}">
                      <a16:creationId xmlns:a16="http://schemas.microsoft.com/office/drawing/2014/main" id="{5D2C9601-63E7-E1FD-EB8F-AC4F072A7A00}"/>
                    </a:ext>
                  </a:extLst>
                </p:cNvPr>
                <p:cNvPicPr>
                  <a:picLocks noChangeAspect="1"/>
                </p:cNvPicPr>
                <p:nvPr/>
              </p:nvPicPr>
              <p:blipFill>
                <a:blip r:embed="rId8"/>
                <a:stretch>
                  <a:fillRect/>
                </a:stretch>
              </p:blipFill>
              <p:spPr>
                <a:xfrm>
                  <a:off x="6684955" y="4144091"/>
                  <a:ext cx="1057235" cy="1057235"/>
                </a:xfrm>
                <a:prstGeom prst="rect">
                  <a:avLst/>
                </a:prstGeom>
              </p:spPr>
            </p:pic>
            <p:sp>
              <p:nvSpPr>
                <p:cNvPr id="55" name="TextBox 54">
                  <a:extLst>
                    <a:ext uri="{FF2B5EF4-FFF2-40B4-BE49-F238E27FC236}">
                      <a16:creationId xmlns:a16="http://schemas.microsoft.com/office/drawing/2014/main" id="{763718A3-C4B9-67DB-747D-CDEFCECB1451}"/>
                    </a:ext>
                  </a:extLst>
                </p:cNvPr>
                <p:cNvSpPr txBox="1"/>
                <p:nvPr/>
              </p:nvSpPr>
              <p:spPr>
                <a:xfrm>
                  <a:off x="3603572" y="5415100"/>
                  <a:ext cx="1536505" cy="723474"/>
                </a:xfrm>
                <a:prstGeom prst="rect">
                  <a:avLst/>
                </a:prstGeom>
                <a:noFill/>
              </p:spPr>
              <p:txBody>
                <a:bodyPr wrap="square">
                  <a:spAutoFit/>
                </a:bodyPr>
                <a:lstStyle/>
                <a:p>
                  <a:pPr marL="0" lvl="0" indent="0" algn="ctr" rtl="0">
                    <a:spcBef>
                      <a:spcPts val="0"/>
                    </a:spcBef>
                    <a:spcAft>
                      <a:spcPts val="0"/>
                    </a:spcAft>
                    <a:buClr>
                      <a:srgbClr val="000000"/>
                    </a:buClr>
                    <a:buSzPts val="1100"/>
                    <a:buFont typeface="Arial"/>
                    <a:buNone/>
                  </a:pPr>
                  <a:r>
                    <a:rPr lang="es-PY" dirty="0">
                      <a:solidFill>
                        <a:srgbClr val="0B49CB"/>
                      </a:solidFill>
                      <a:latin typeface="Abadi" panose="020B0604020104020204" pitchFamily="34" charset="0"/>
                      <a:sym typeface="Fira Sans Extra Condensed"/>
                    </a:rPr>
                    <a:t>S</a:t>
                  </a:r>
                  <a:r>
                    <a:rPr lang="en-US" dirty="0" err="1">
                      <a:solidFill>
                        <a:srgbClr val="0B49CB"/>
                      </a:solidFill>
                      <a:latin typeface="Abadi" panose="020B0604020104020204" pitchFamily="34" charset="0"/>
                      <a:sym typeface="Fira Sans Extra Condensed"/>
                    </a:rPr>
                    <a:t>paceX</a:t>
                  </a:r>
                  <a:r>
                    <a:rPr lang="en-US" dirty="0">
                      <a:solidFill>
                        <a:srgbClr val="0B49CB"/>
                      </a:solidFill>
                      <a:latin typeface="Abadi" panose="020B0604020104020204" pitchFamily="34" charset="0"/>
                      <a:sym typeface="Fira Sans Extra Condensed"/>
                    </a:rPr>
                    <a:t> REST API</a:t>
                  </a:r>
                </a:p>
              </p:txBody>
            </p:sp>
            <p:sp>
              <p:nvSpPr>
                <p:cNvPr id="57" name="TextBox 56">
                  <a:extLst>
                    <a:ext uri="{FF2B5EF4-FFF2-40B4-BE49-F238E27FC236}">
                      <a16:creationId xmlns:a16="http://schemas.microsoft.com/office/drawing/2014/main" id="{BC3ECFB9-3896-9386-3930-26664F48D757}"/>
                    </a:ext>
                  </a:extLst>
                </p:cNvPr>
                <p:cNvSpPr txBox="1"/>
                <p:nvPr/>
              </p:nvSpPr>
              <p:spPr>
                <a:xfrm>
                  <a:off x="6151829" y="5412898"/>
                  <a:ext cx="2123485" cy="1200329"/>
                </a:xfrm>
                <a:prstGeom prst="rect">
                  <a:avLst/>
                </a:prstGeom>
                <a:noFill/>
              </p:spPr>
              <p:txBody>
                <a:bodyPr wrap="square">
                  <a:spAutoFit/>
                </a:bodyPr>
                <a:lstStyle/>
                <a:p>
                  <a:pPr marL="0" lvl="0" indent="0" algn="ctr" rtl="0">
                    <a:spcBef>
                      <a:spcPts val="0"/>
                    </a:spcBef>
                    <a:spcAft>
                      <a:spcPts val="0"/>
                    </a:spcAft>
                    <a:buClr>
                      <a:srgbClr val="000000"/>
                    </a:buClr>
                    <a:buSzPts val="1100"/>
                    <a:buFont typeface="Arial"/>
                    <a:buNone/>
                  </a:pPr>
                  <a:r>
                    <a:rPr lang="en-US" dirty="0">
                      <a:solidFill>
                        <a:schemeClr val="dk1"/>
                      </a:solidFill>
                      <a:latin typeface="Abadi" panose="020B0604020104020204" pitchFamily="34" charset="0"/>
                      <a:ea typeface="Fira Sans Extra Condensed"/>
                      <a:cs typeface="Fira Sans Extra Condensed"/>
                      <a:sym typeface="Fira Sans Extra Condensed"/>
                    </a:rPr>
                    <a:t>Wikipedia’s </a:t>
                  </a:r>
                  <a:r>
                    <a:rPr lang="en-US" dirty="0">
                      <a:solidFill>
                        <a:srgbClr val="0B49CB"/>
                      </a:solidFill>
                      <a:latin typeface="Abadi" panose="020B0604020104020204" pitchFamily="34" charset="0"/>
                      <a:ea typeface="Fira Sans Extra Condensed"/>
                      <a:cs typeface="Fira Sans Extra Condensed"/>
                      <a:sym typeface="Fira Sans Extra Condensed"/>
                    </a:rPr>
                    <a:t>List of Falcon 9 and Falcon Heavy launches </a:t>
                  </a:r>
                  <a:r>
                    <a:rPr lang="en-US" dirty="0">
                      <a:solidFill>
                        <a:schemeClr val="dk1"/>
                      </a:solidFill>
                      <a:latin typeface="Abadi" panose="020B0604020104020204" pitchFamily="34" charset="0"/>
                      <a:ea typeface="Fira Sans Extra Condensed"/>
                      <a:cs typeface="Fira Sans Extra Condensed"/>
                      <a:sym typeface="Fira Sans Extra Condensed"/>
                    </a:rPr>
                    <a:t>page</a:t>
                  </a:r>
                  <a:endParaRPr lang="en-US" sz="1800" dirty="0">
                    <a:solidFill>
                      <a:schemeClr val="dk1"/>
                    </a:solidFill>
                    <a:latin typeface="Abadi" panose="020B0604020104020204" pitchFamily="34" charset="0"/>
                    <a:ea typeface="Fira Sans Extra Condensed"/>
                    <a:cs typeface="Fira Sans Extra Condensed"/>
                    <a:sym typeface="Fira Sans Extra Condensed"/>
                  </a:endParaRPr>
                </a:p>
              </p:txBody>
            </p:sp>
          </p:grpSp>
          <p:sp>
            <p:nvSpPr>
              <p:cNvPr id="61" name="Google Shape;1540;p43">
                <a:extLst>
                  <a:ext uri="{FF2B5EF4-FFF2-40B4-BE49-F238E27FC236}">
                    <a16:creationId xmlns:a16="http://schemas.microsoft.com/office/drawing/2014/main" id="{6D93CBCD-50B3-80D9-4E9C-1318803B6BD4}"/>
                  </a:ext>
                </a:extLst>
              </p:cNvPr>
              <p:cNvSpPr/>
              <p:nvPr/>
            </p:nvSpPr>
            <p:spPr>
              <a:xfrm>
                <a:off x="10709279" y="1731075"/>
                <a:ext cx="557233" cy="2150043"/>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bg1"/>
                    </a:solidFill>
                    <a:latin typeface="Abadi" panose="020B0604020104020204" pitchFamily="34" charset="0"/>
                    <a:sym typeface="Fira Sans Extra Condensed"/>
                  </a:rPr>
                  <a:t>02</a:t>
                </a:r>
                <a:endParaRPr sz="2000" b="1" dirty="0">
                  <a:solidFill>
                    <a:schemeClr val="bg1"/>
                  </a:solidFill>
                  <a:latin typeface="Abadi" panose="020B0604020104020204" pitchFamily="34" charset="0"/>
                  <a:sym typeface="Fira Sans Extra Condensed"/>
                </a:endParaRPr>
              </a:p>
            </p:txBody>
          </p:sp>
        </p:grpSp>
        <p:sp>
          <p:nvSpPr>
            <p:cNvPr id="60" name="Google Shape;1540;p43">
              <a:extLst>
                <a:ext uri="{FF2B5EF4-FFF2-40B4-BE49-F238E27FC236}">
                  <a16:creationId xmlns:a16="http://schemas.microsoft.com/office/drawing/2014/main" id="{605876D8-C5E1-4230-3E77-D64978E88761}"/>
                </a:ext>
              </a:extLst>
            </p:cNvPr>
            <p:cNvSpPr/>
            <p:nvPr/>
          </p:nvSpPr>
          <p:spPr>
            <a:xfrm>
              <a:off x="2492405" y="1731893"/>
              <a:ext cx="555279" cy="4823672"/>
            </a:xfrm>
            <a:prstGeom prst="rect">
              <a:avLst/>
            </a:prstGeom>
            <a:solidFill>
              <a:srgbClr val="C00000"/>
            </a:solidFill>
            <a:ln w="28575" cap="flat" cmpd="sng">
              <a:no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bg1"/>
                  </a:solidFill>
                  <a:latin typeface="Abadi" panose="020B0604020104020204" pitchFamily="34" charset="0"/>
                  <a:sym typeface="Fira Sans Extra Condensed"/>
                </a:rPr>
                <a:t>01</a:t>
              </a:r>
              <a:endParaRPr sz="2000" b="1" dirty="0">
                <a:solidFill>
                  <a:schemeClr val="bg1"/>
                </a:solidFill>
                <a:latin typeface="Abadi" panose="020B0604020104020204" pitchFamily="34" charset="0"/>
                <a:sym typeface="Fira Sans Extra Condensed"/>
              </a:endParaRPr>
            </a:p>
          </p:txBody>
        </p:sp>
      </p:grpSp>
    </p:spTree>
    <p:extLst>
      <p:ext uri="{BB962C8B-B14F-4D97-AF65-F5344CB8AC3E}">
        <p14:creationId xmlns:p14="http://schemas.microsoft.com/office/powerpoint/2010/main" val="52180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7" name="Google Shape;875;p31">
            <a:extLst>
              <a:ext uri="{FF2B5EF4-FFF2-40B4-BE49-F238E27FC236}">
                <a16:creationId xmlns:a16="http://schemas.microsoft.com/office/drawing/2014/main" id="{69EDE0AD-2FCC-DB1F-25D0-105A7B535189}"/>
              </a:ext>
            </a:extLst>
          </p:cNvPr>
          <p:cNvSpPr/>
          <p:nvPr/>
        </p:nvSpPr>
        <p:spPr>
          <a:xfrm>
            <a:off x="0" y="6333151"/>
            <a:ext cx="487809" cy="524850"/>
          </a:xfrm>
          <a:custGeom>
            <a:avLst/>
            <a:gdLst/>
            <a:ahLst/>
            <a:cxnLst/>
            <a:rect l="l" t="t" r="r" b="b"/>
            <a:pathLst>
              <a:path w="65378" h="21730" extrusionOk="0">
                <a:moveTo>
                  <a:pt x="1" y="1"/>
                </a:moveTo>
                <a:lnTo>
                  <a:pt x="1" y="21730"/>
                </a:lnTo>
                <a:lnTo>
                  <a:pt x="65378" y="21730"/>
                </a:lnTo>
                <a:lnTo>
                  <a:pt x="65378" y="1"/>
                </a:lnTo>
                <a:close/>
              </a:path>
            </a:pathLst>
          </a:custGeom>
          <a:solidFill>
            <a:srgbClr val="0B49CB"/>
          </a:solid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4" name="Picture 13" descr="A cat silhouette in a circle&#10;&#10;Description automatically generated">
            <a:extLst>
              <a:ext uri="{FF2B5EF4-FFF2-40B4-BE49-F238E27FC236}">
                <a16:creationId xmlns:a16="http://schemas.microsoft.com/office/drawing/2014/main" id="{046209AC-460F-F7D1-42CB-A438F58BF4EA}"/>
              </a:ext>
            </a:extLst>
          </p:cNvPr>
          <p:cNvPicPr>
            <a:picLocks noChangeAspect="1"/>
          </p:cNvPicPr>
          <p:nvPr/>
        </p:nvPicPr>
        <p:blipFill>
          <a:blip r:embed="rId4"/>
          <a:stretch>
            <a:fillRect/>
          </a:stretch>
        </p:blipFill>
        <p:spPr>
          <a:xfrm>
            <a:off x="32009" y="6383681"/>
            <a:ext cx="423789" cy="423789"/>
          </a:xfrm>
          <a:prstGeom prst="rect">
            <a:avLst/>
          </a:prstGeom>
        </p:spPr>
      </p:pic>
      <p:sp>
        <p:nvSpPr>
          <p:cNvPr id="19" name="Google Shape;876;p31">
            <a:extLst>
              <a:ext uri="{FF2B5EF4-FFF2-40B4-BE49-F238E27FC236}">
                <a16:creationId xmlns:a16="http://schemas.microsoft.com/office/drawing/2014/main" id="{16CC6C9F-8AB5-41F1-A4D9-81581F9D6B6A}"/>
              </a:ext>
            </a:extLst>
          </p:cNvPr>
          <p:cNvSpPr/>
          <p:nvPr/>
        </p:nvSpPr>
        <p:spPr>
          <a:xfrm rot="5400000">
            <a:off x="3706813" y="3114147"/>
            <a:ext cx="524848" cy="6962860"/>
          </a:xfrm>
          <a:prstGeom prst="round2SameRect">
            <a:avLst>
              <a:gd name="adj1" fmla="val 50000"/>
              <a:gd name="adj2" fmla="val 0"/>
            </a:avLst>
          </a:prstGeom>
          <a:solidFill>
            <a:srgbClr val="1C7DDB"/>
          </a:solidFill>
          <a:ln>
            <a:solidFill>
              <a:srgbClr val="1C7DDB"/>
            </a:solidFill>
          </a:ln>
        </p:spPr>
        <p:txBody>
          <a:bodyPr spcFirstLastPara="1" vert="vert270" wrap="square" lIns="91425" tIns="91425" rIns="91425" bIns="91425" anchor="ctr" anchorCtr="0">
            <a:noAutofit/>
          </a:bodyPr>
          <a:lstStyle/>
          <a:p>
            <a:endParaRPr lang="en-US" sz="1800" dirty="0">
              <a:solidFill>
                <a:schemeClr val="accent3">
                  <a:lumMod val="25000"/>
                </a:schemeClr>
              </a:solidFill>
              <a:latin typeface="Abadi" panose="020B0604020104020204" pitchFamily="34" charset="0"/>
            </a:endParaRPr>
          </a:p>
          <a:p>
            <a:r>
              <a:rPr lang="en-US" sz="1800" dirty="0">
                <a:solidFill>
                  <a:srgbClr val="EEEEEE"/>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https://github.com/NelbaBarreto/applied-data-science-capstone/blob/main/1_jupyter-labs-spacex-data-collection-api.ipynb</a:t>
            </a:r>
            <a:endParaRPr lang="en-US" sz="1800" dirty="0">
              <a:solidFill>
                <a:srgbClr val="EEEEEE"/>
              </a:solidFill>
              <a:latin typeface="Abadi" panose="020B0604020104020204" pitchFamily="34" charset="0"/>
            </a:endParaRPr>
          </a:p>
          <a:p>
            <a:pPr marL="0" lvl="0" indent="0" algn="l" rtl="0">
              <a:spcBef>
                <a:spcPts val="0"/>
              </a:spcBef>
              <a:spcAft>
                <a:spcPts val="0"/>
              </a:spcAft>
              <a:buNone/>
            </a:pPr>
            <a:endParaRPr dirty="0">
              <a:solidFill>
                <a:schemeClr val="lt1"/>
              </a:solidFill>
            </a:endParaRPr>
          </a:p>
        </p:txBody>
      </p:sp>
      <p:sp>
        <p:nvSpPr>
          <p:cNvPr id="2" name="Google Shape;1538;p43">
            <a:extLst>
              <a:ext uri="{FF2B5EF4-FFF2-40B4-BE49-F238E27FC236}">
                <a16:creationId xmlns:a16="http://schemas.microsoft.com/office/drawing/2014/main" id="{5C336F1B-CC39-2F29-EF5B-2D3CE0D2C311}"/>
              </a:ext>
            </a:extLst>
          </p:cNvPr>
          <p:cNvSpPr/>
          <p:nvPr/>
        </p:nvSpPr>
        <p:spPr>
          <a:xfrm>
            <a:off x="1406802" y="1908913"/>
            <a:ext cx="4114800" cy="74580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endParaRPr lang="en-US" dirty="0">
              <a:solidFill>
                <a:schemeClr val="accent3">
                  <a:lumMod val="25000"/>
                </a:schemeClr>
              </a:solidFill>
              <a:latin typeface="Abadi" panose="020B0604020104020204" pitchFamily="34" charset="0"/>
            </a:endParaRPr>
          </a:p>
          <a:p>
            <a:r>
              <a:rPr lang="en-US" dirty="0">
                <a:solidFill>
                  <a:schemeClr val="accent3">
                    <a:lumMod val="25000"/>
                  </a:schemeClr>
                </a:solidFill>
                <a:latin typeface="Abadi" panose="020B0604020104020204" pitchFamily="34" charset="0"/>
              </a:rPr>
              <a:t>Make an API request to get SpaceX launch data</a:t>
            </a:r>
            <a:endParaRPr lang="en-US" dirty="0">
              <a:solidFill>
                <a:schemeClr val="accent3">
                  <a:lumMod val="25000"/>
                </a:schemeClr>
              </a:solidFill>
              <a:latin typeface="Abadi" panose="020B0604020104020204" pitchFamily="34" charset="0"/>
              <a:sym typeface="Roboto"/>
            </a:endParaRPr>
          </a:p>
          <a:p>
            <a:pPr marL="0" lvl="0" indent="0" algn="l" rtl="0">
              <a:spcBef>
                <a:spcPts val="0"/>
              </a:spcBef>
              <a:spcAft>
                <a:spcPts val="0"/>
              </a:spcAft>
              <a:buNone/>
            </a:pPr>
            <a:endParaRPr dirty="0"/>
          </a:p>
        </p:txBody>
      </p:sp>
      <p:sp>
        <p:nvSpPr>
          <p:cNvPr id="9" name="Google Shape;1538;p43">
            <a:extLst>
              <a:ext uri="{FF2B5EF4-FFF2-40B4-BE49-F238E27FC236}">
                <a16:creationId xmlns:a16="http://schemas.microsoft.com/office/drawing/2014/main" id="{5D99E8DC-B0D6-6707-2119-6A3BCAA22619}"/>
              </a:ext>
            </a:extLst>
          </p:cNvPr>
          <p:cNvSpPr/>
          <p:nvPr/>
        </p:nvSpPr>
        <p:spPr>
          <a:xfrm>
            <a:off x="1406802" y="3027100"/>
            <a:ext cx="4114800" cy="74580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Convert JSON result to a </a:t>
            </a:r>
            <a:r>
              <a:rPr lang="en-US" b="1" dirty="0" err="1">
                <a:solidFill>
                  <a:srgbClr val="0B49CB"/>
                </a:solidFill>
                <a:latin typeface="Abadi" panose="020B0604020104020204" pitchFamily="34" charset="0"/>
              </a:rPr>
              <a:t>DataFrame</a:t>
            </a:r>
            <a:endParaRPr lang="en-US" b="1" dirty="0">
              <a:solidFill>
                <a:srgbClr val="0B49CB"/>
              </a:solidFill>
              <a:latin typeface="Abadi" panose="020B0604020104020204" pitchFamily="34" charset="0"/>
            </a:endParaRPr>
          </a:p>
        </p:txBody>
      </p:sp>
      <p:sp>
        <p:nvSpPr>
          <p:cNvPr id="13" name="Google Shape;1525;p43">
            <a:extLst>
              <a:ext uri="{FF2B5EF4-FFF2-40B4-BE49-F238E27FC236}">
                <a16:creationId xmlns:a16="http://schemas.microsoft.com/office/drawing/2014/main" id="{47251F41-F6D0-A119-C83D-4EFFCCDBFE5B}"/>
              </a:ext>
            </a:extLst>
          </p:cNvPr>
          <p:cNvSpPr/>
          <p:nvPr/>
        </p:nvSpPr>
        <p:spPr>
          <a:xfrm>
            <a:off x="1512322" y="4261035"/>
            <a:ext cx="2342400"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rgbClr val="000000"/>
              </a:buClr>
              <a:buSzPts val="1100"/>
              <a:buFont typeface="Arial"/>
              <a:buNone/>
            </a:pPr>
            <a:endParaRPr lang="en-US" sz="1200" dirty="0">
              <a:solidFill>
                <a:srgbClr val="000000"/>
              </a:solidFill>
              <a:latin typeface="Roboto"/>
              <a:ea typeface="Roboto"/>
              <a:cs typeface="Roboto"/>
              <a:sym typeface="Roboto"/>
            </a:endParaRPr>
          </a:p>
        </p:txBody>
      </p:sp>
      <p:sp>
        <p:nvSpPr>
          <p:cNvPr id="20" name="Google Shape;1538;p43">
            <a:extLst>
              <a:ext uri="{FF2B5EF4-FFF2-40B4-BE49-F238E27FC236}">
                <a16:creationId xmlns:a16="http://schemas.microsoft.com/office/drawing/2014/main" id="{5591B551-4A65-B1B7-5BAF-D2FFCF2CCF30}"/>
              </a:ext>
            </a:extLst>
          </p:cNvPr>
          <p:cNvSpPr/>
          <p:nvPr/>
        </p:nvSpPr>
        <p:spPr>
          <a:xfrm>
            <a:off x="1406802" y="4139122"/>
            <a:ext cx="4114800" cy="169218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lvl="0"/>
            <a:r>
              <a:rPr lang="en-US" dirty="0">
                <a:solidFill>
                  <a:schemeClr val="accent3">
                    <a:lumMod val="25000"/>
                  </a:schemeClr>
                </a:solidFill>
                <a:latin typeface="Abadi" panose="020B0604020104020204" pitchFamily="34" charset="0"/>
              </a:rPr>
              <a:t>Iterate through the </a:t>
            </a:r>
            <a:r>
              <a:rPr lang="en-US" b="1" dirty="0">
                <a:solidFill>
                  <a:srgbClr val="C00000"/>
                </a:solidFill>
                <a:latin typeface="Abadi" panose="020B0604020104020204" pitchFamily="34" charset="0"/>
              </a:rPr>
              <a:t>rocket</a:t>
            </a:r>
            <a:r>
              <a:rPr lang="en-US" dirty="0">
                <a:solidFill>
                  <a:schemeClr val="accent3">
                    <a:lumMod val="25000"/>
                  </a:schemeClr>
                </a:solidFill>
                <a:latin typeface="Abadi" panose="020B0604020104020204" pitchFamily="34" charset="0"/>
              </a:rPr>
              <a:t>, </a:t>
            </a:r>
            <a:r>
              <a:rPr lang="en-US" b="1" dirty="0">
                <a:solidFill>
                  <a:srgbClr val="C00000"/>
                </a:solidFill>
                <a:latin typeface="Abadi" panose="020B0604020104020204" pitchFamily="34" charset="0"/>
              </a:rPr>
              <a:t>launchpad</a:t>
            </a:r>
            <a:r>
              <a:rPr lang="en-US" dirty="0">
                <a:solidFill>
                  <a:schemeClr val="accent3">
                    <a:lumMod val="25000"/>
                  </a:schemeClr>
                </a:solidFill>
                <a:latin typeface="Abadi" panose="020B0604020104020204" pitchFamily="34" charset="0"/>
              </a:rPr>
              <a:t>,</a:t>
            </a:r>
            <a:r>
              <a:rPr lang="en-US" b="1" dirty="0">
                <a:solidFill>
                  <a:srgbClr val="C00000"/>
                </a:solidFill>
                <a:latin typeface="Abadi" panose="020B0604020104020204" pitchFamily="34" charset="0"/>
              </a:rPr>
              <a:t> payloads</a:t>
            </a:r>
            <a:r>
              <a:rPr lang="en-US" dirty="0">
                <a:solidFill>
                  <a:schemeClr val="accent3">
                    <a:lumMod val="25000"/>
                  </a:schemeClr>
                </a:solidFill>
                <a:latin typeface="Abadi" panose="020B0604020104020204" pitchFamily="34" charset="0"/>
              </a:rPr>
              <a:t>, and </a:t>
            </a:r>
            <a:r>
              <a:rPr lang="en-US" b="1" dirty="0">
                <a:solidFill>
                  <a:srgbClr val="C00000"/>
                </a:solidFill>
                <a:latin typeface="Abadi" panose="020B0604020104020204" pitchFamily="34" charset="0"/>
              </a:rPr>
              <a:t>core</a:t>
            </a:r>
            <a:r>
              <a:rPr lang="en-US" dirty="0">
                <a:solidFill>
                  <a:schemeClr val="accent3">
                    <a:lumMod val="25000"/>
                  </a:schemeClr>
                </a:solidFill>
                <a:latin typeface="Abadi" panose="020B0604020104020204" pitchFamily="34" charset="0"/>
              </a:rPr>
              <a:t> columns of the </a:t>
            </a:r>
            <a:r>
              <a:rPr lang="en-US" b="1" dirty="0" err="1">
                <a:solidFill>
                  <a:srgbClr val="0B49CB"/>
                </a:solidFill>
                <a:latin typeface="Abadi" panose="020B0604020104020204" pitchFamily="34" charset="0"/>
              </a:rPr>
              <a:t>DataFrame</a:t>
            </a:r>
            <a:r>
              <a:rPr lang="en-US" b="1" dirty="0">
                <a:solidFill>
                  <a:srgbClr val="0B49CB"/>
                </a:solidFill>
                <a:latin typeface="Abadi" panose="020B0604020104020204" pitchFamily="34" charset="0"/>
              </a:rPr>
              <a:t> </a:t>
            </a:r>
            <a:r>
              <a:rPr lang="en-US" dirty="0">
                <a:solidFill>
                  <a:schemeClr val="accent3">
                    <a:lumMod val="25000"/>
                  </a:schemeClr>
                </a:solidFill>
                <a:latin typeface="Abadi" panose="020B0604020104020204" pitchFamily="34" charset="0"/>
              </a:rPr>
              <a:t>and make an API request to obtain additional information about each one to be stored in separate lists</a:t>
            </a:r>
            <a:endParaRPr dirty="0">
              <a:solidFill>
                <a:schemeClr val="accent3">
                  <a:lumMod val="25000"/>
                </a:schemeClr>
              </a:solidFill>
              <a:latin typeface="Abadi" panose="020B0604020104020204" pitchFamily="34" charset="0"/>
            </a:endParaRPr>
          </a:p>
        </p:txBody>
      </p:sp>
      <p:sp>
        <p:nvSpPr>
          <p:cNvPr id="25" name="Google Shape;1538;p43">
            <a:extLst>
              <a:ext uri="{FF2B5EF4-FFF2-40B4-BE49-F238E27FC236}">
                <a16:creationId xmlns:a16="http://schemas.microsoft.com/office/drawing/2014/main" id="{21724857-823A-60BA-19AB-3BED655A30CA}"/>
              </a:ext>
            </a:extLst>
          </p:cNvPr>
          <p:cNvSpPr/>
          <p:nvPr/>
        </p:nvSpPr>
        <p:spPr>
          <a:xfrm>
            <a:off x="6684825" y="1906909"/>
            <a:ext cx="4114800" cy="74980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endParaRPr lang="en-US" sz="1600" dirty="0">
              <a:solidFill>
                <a:schemeClr val="accent3">
                  <a:lumMod val="25000"/>
                </a:schemeClr>
              </a:solidFill>
              <a:latin typeface="Abadi" panose="020B0604020104020204" pitchFamily="34" charset="0"/>
            </a:endParaRPr>
          </a:p>
          <a:p>
            <a:r>
              <a:rPr lang="en-US" dirty="0">
                <a:solidFill>
                  <a:schemeClr val="accent3">
                    <a:lumMod val="25000"/>
                  </a:schemeClr>
                </a:solidFill>
                <a:latin typeface="Abadi" panose="020B0604020104020204" pitchFamily="34" charset="0"/>
              </a:rPr>
              <a:t>Construct the dataset from all the data obtained and create a new </a:t>
            </a:r>
            <a:r>
              <a:rPr lang="en-US" b="1" dirty="0" err="1">
                <a:solidFill>
                  <a:srgbClr val="1C7DDB"/>
                </a:solidFill>
                <a:latin typeface="Abadi" panose="020B0604020104020204" pitchFamily="34" charset="0"/>
              </a:rPr>
              <a:t>DataFrame</a:t>
            </a:r>
            <a:endParaRPr lang="en-US" b="1" dirty="0">
              <a:solidFill>
                <a:srgbClr val="1C7DDB"/>
              </a:solidFill>
              <a:latin typeface="Abadi" panose="020B0604020104020204" pitchFamily="34" charset="0"/>
              <a:sym typeface="Roboto"/>
            </a:endParaRPr>
          </a:p>
          <a:p>
            <a:pPr marL="0" lvl="0" indent="0" algn="l" rtl="0">
              <a:spcBef>
                <a:spcPts val="0"/>
              </a:spcBef>
              <a:spcAft>
                <a:spcPts val="0"/>
              </a:spcAft>
              <a:buNone/>
            </a:pPr>
            <a:endParaRPr dirty="0"/>
          </a:p>
        </p:txBody>
      </p:sp>
      <p:sp>
        <p:nvSpPr>
          <p:cNvPr id="26" name="Google Shape;1538;p43">
            <a:extLst>
              <a:ext uri="{FF2B5EF4-FFF2-40B4-BE49-F238E27FC236}">
                <a16:creationId xmlns:a16="http://schemas.microsoft.com/office/drawing/2014/main" id="{6A510CDA-21A2-AAD3-2588-6B1DFFB5CC07}"/>
              </a:ext>
            </a:extLst>
          </p:cNvPr>
          <p:cNvSpPr/>
          <p:nvPr/>
        </p:nvSpPr>
        <p:spPr>
          <a:xfrm>
            <a:off x="6684825" y="3027100"/>
            <a:ext cx="4114800" cy="74980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endParaRPr lang="en-US" sz="1600" dirty="0">
              <a:solidFill>
                <a:schemeClr val="accent3">
                  <a:lumMod val="25000"/>
                </a:schemeClr>
              </a:solidFill>
              <a:latin typeface="Abadi" panose="020B0604020104020204" pitchFamily="34" charset="0"/>
            </a:endParaRPr>
          </a:p>
          <a:p>
            <a:r>
              <a:rPr lang="en-US" dirty="0">
                <a:solidFill>
                  <a:schemeClr val="accent3">
                    <a:lumMod val="25000"/>
                  </a:schemeClr>
                </a:solidFill>
                <a:latin typeface="Abadi" panose="020B0604020104020204" pitchFamily="34" charset="0"/>
              </a:rPr>
              <a:t>Filter the </a:t>
            </a:r>
            <a:r>
              <a:rPr lang="en-US" b="1" dirty="0" err="1">
                <a:solidFill>
                  <a:srgbClr val="1C7DDB"/>
                </a:solidFill>
                <a:latin typeface="Abadi" panose="020B0604020104020204" pitchFamily="34" charset="0"/>
              </a:rPr>
              <a:t>DataFrame</a:t>
            </a:r>
            <a:r>
              <a:rPr lang="en-US" b="1" dirty="0">
                <a:solidFill>
                  <a:srgbClr val="1C7DDB"/>
                </a:solidFill>
                <a:latin typeface="Abadi" panose="020B0604020104020204" pitchFamily="34" charset="0"/>
              </a:rPr>
              <a:t> </a:t>
            </a:r>
            <a:r>
              <a:rPr lang="en-US" dirty="0">
                <a:solidFill>
                  <a:schemeClr val="accent3">
                    <a:lumMod val="25000"/>
                  </a:schemeClr>
                </a:solidFill>
                <a:latin typeface="Abadi" panose="020B0604020104020204" pitchFamily="34" charset="0"/>
              </a:rPr>
              <a:t>to only include Falcon 9 launches</a:t>
            </a:r>
            <a:endParaRPr lang="en-US" dirty="0">
              <a:solidFill>
                <a:schemeClr val="accent3">
                  <a:lumMod val="25000"/>
                </a:schemeClr>
              </a:solidFill>
              <a:latin typeface="Abadi" panose="020B0604020104020204" pitchFamily="34" charset="0"/>
              <a:sym typeface="Roboto"/>
            </a:endParaRPr>
          </a:p>
          <a:p>
            <a:pPr marL="0" lvl="0" indent="0" algn="l" rtl="0">
              <a:spcBef>
                <a:spcPts val="0"/>
              </a:spcBef>
              <a:spcAft>
                <a:spcPts val="0"/>
              </a:spcAft>
              <a:buNone/>
            </a:pPr>
            <a:endParaRPr dirty="0"/>
          </a:p>
        </p:txBody>
      </p:sp>
      <p:sp>
        <p:nvSpPr>
          <p:cNvPr id="27" name="Google Shape;1538;p43">
            <a:extLst>
              <a:ext uri="{FF2B5EF4-FFF2-40B4-BE49-F238E27FC236}">
                <a16:creationId xmlns:a16="http://schemas.microsoft.com/office/drawing/2014/main" id="{DA648F88-C20C-B2B7-6558-383FE4928A07}"/>
              </a:ext>
            </a:extLst>
          </p:cNvPr>
          <p:cNvSpPr/>
          <p:nvPr/>
        </p:nvSpPr>
        <p:spPr>
          <a:xfrm>
            <a:off x="6684825" y="4135796"/>
            <a:ext cx="4114800" cy="74980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endParaRPr lang="en-US" sz="1600" dirty="0">
              <a:solidFill>
                <a:schemeClr val="accent3">
                  <a:lumMod val="25000"/>
                </a:schemeClr>
              </a:solidFill>
              <a:latin typeface="Abadi" panose="020B0604020104020204" pitchFamily="34" charset="0"/>
            </a:endParaRPr>
          </a:p>
          <a:p>
            <a:r>
              <a:rPr lang="en-US" dirty="0">
                <a:solidFill>
                  <a:schemeClr val="accent3">
                    <a:lumMod val="25000"/>
                  </a:schemeClr>
                </a:solidFill>
                <a:latin typeface="Abadi" panose="020B0604020104020204" pitchFamily="34" charset="0"/>
              </a:rPr>
              <a:t>Deal with missing values in the </a:t>
            </a:r>
            <a:r>
              <a:rPr lang="en-US" b="1" dirty="0" err="1">
                <a:solidFill>
                  <a:srgbClr val="1C7DDB"/>
                </a:solidFill>
                <a:latin typeface="Abadi" panose="020B0604020104020204" pitchFamily="34" charset="0"/>
              </a:rPr>
              <a:t>DataFrame</a:t>
            </a:r>
            <a:endParaRPr lang="en-US" b="1" dirty="0">
              <a:solidFill>
                <a:srgbClr val="1C7DDB"/>
              </a:solidFill>
              <a:latin typeface="Abadi" panose="020B0604020104020204" pitchFamily="34" charset="0"/>
              <a:sym typeface="Roboto"/>
            </a:endParaRPr>
          </a:p>
          <a:p>
            <a:pPr marL="0" lvl="0" indent="0" algn="l" rtl="0">
              <a:spcBef>
                <a:spcPts val="0"/>
              </a:spcBef>
              <a:spcAft>
                <a:spcPts val="0"/>
              </a:spcAft>
              <a:buNone/>
            </a:pPr>
            <a:endParaRPr dirty="0"/>
          </a:p>
        </p:txBody>
      </p:sp>
      <p:cxnSp>
        <p:nvCxnSpPr>
          <p:cNvPr id="42" name="Connector: Elbow 41">
            <a:extLst>
              <a:ext uri="{FF2B5EF4-FFF2-40B4-BE49-F238E27FC236}">
                <a16:creationId xmlns:a16="http://schemas.microsoft.com/office/drawing/2014/main" id="{509A0006-60FE-C3F1-6258-EB6FBF315226}"/>
              </a:ext>
            </a:extLst>
          </p:cNvPr>
          <p:cNvCxnSpPr>
            <a:cxnSpLocks/>
          </p:cNvCxnSpPr>
          <p:nvPr/>
        </p:nvCxnSpPr>
        <p:spPr>
          <a:xfrm flipV="1">
            <a:off x="5521602" y="2281813"/>
            <a:ext cx="1163223" cy="2703403"/>
          </a:xfrm>
          <a:prstGeom prst="bentConnector3">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87B0E3B5-BABF-A59E-3B3C-BB4AA4BBC3AE}"/>
              </a:ext>
            </a:extLst>
          </p:cNvPr>
          <p:cNvCxnSpPr/>
          <p:nvPr/>
        </p:nvCxnSpPr>
        <p:spPr>
          <a:xfrm>
            <a:off x="3464202" y="2654713"/>
            <a:ext cx="0" cy="372387"/>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24A09197-4290-599A-6C96-C93729503234}"/>
              </a:ext>
            </a:extLst>
          </p:cNvPr>
          <p:cNvCxnSpPr/>
          <p:nvPr/>
        </p:nvCxnSpPr>
        <p:spPr>
          <a:xfrm>
            <a:off x="3464202" y="3772900"/>
            <a:ext cx="0" cy="366222"/>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C1290EFA-317D-5C59-F2FB-E4AA11166192}"/>
              </a:ext>
            </a:extLst>
          </p:cNvPr>
          <p:cNvCxnSpPr/>
          <p:nvPr/>
        </p:nvCxnSpPr>
        <p:spPr>
          <a:xfrm>
            <a:off x="8742225" y="2656717"/>
            <a:ext cx="0" cy="370383"/>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F5275135-9891-3CAB-FF32-682748107CE4}"/>
              </a:ext>
            </a:extLst>
          </p:cNvPr>
          <p:cNvCxnSpPr/>
          <p:nvPr/>
        </p:nvCxnSpPr>
        <p:spPr>
          <a:xfrm>
            <a:off x="8742225" y="3776908"/>
            <a:ext cx="0" cy="358888"/>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pic>
        <p:nvPicPr>
          <p:cNvPr id="56" name="Graphic 55" descr="Play with solid fill">
            <a:extLst>
              <a:ext uri="{FF2B5EF4-FFF2-40B4-BE49-F238E27FC236}">
                <a16:creationId xmlns:a16="http://schemas.microsoft.com/office/drawing/2014/main" id="{73CBB2BF-2ED5-502D-6AA0-79BC62E9BC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0758" y="1546087"/>
            <a:ext cx="246888" cy="246888"/>
          </a:xfrm>
          <a:prstGeom prst="rect">
            <a:avLst/>
          </a:prstGeom>
        </p:spPr>
      </p:pic>
      <p:pic>
        <p:nvPicPr>
          <p:cNvPr id="58" name="Graphic 57" descr="Stop with solid fill">
            <a:extLst>
              <a:ext uri="{FF2B5EF4-FFF2-40B4-BE49-F238E27FC236}">
                <a16:creationId xmlns:a16="http://schemas.microsoft.com/office/drawing/2014/main" id="{3EBDF448-4D47-865B-195E-B2E1F83BE9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25025" y="4985216"/>
            <a:ext cx="246104" cy="24610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A0E87DA-8B5F-0DAD-49A9-10E58884F12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4857DBB-BCDA-4072-8938-AC912D851C9B}"/>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02BD49C6-ACD6-8C6B-5F03-CD6C9B91DAE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7" name="Google Shape;875;p31">
            <a:extLst>
              <a:ext uri="{FF2B5EF4-FFF2-40B4-BE49-F238E27FC236}">
                <a16:creationId xmlns:a16="http://schemas.microsoft.com/office/drawing/2014/main" id="{27AC0186-18F2-1182-F904-DF0F0E4491C7}"/>
              </a:ext>
            </a:extLst>
          </p:cNvPr>
          <p:cNvSpPr/>
          <p:nvPr/>
        </p:nvSpPr>
        <p:spPr>
          <a:xfrm>
            <a:off x="0" y="6333151"/>
            <a:ext cx="487809" cy="524850"/>
          </a:xfrm>
          <a:custGeom>
            <a:avLst/>
            <a:gdLst/>
            <a:ahLst/>
            <a:cxnLst/>
            <a:rect l="l" t="t" r="r" b="b"/>
            <a:pathLst>
              <a:path w="65378" h="21730" extrusionOk="0">
                <a:moveTo>
                  <a:pt x="1" y="1"/>
                </a:moveTo>
                <a:lnTo>
                  <a:pt x="1" y="21730"/>
                </a:lnTo>
                <a:lnTo>
                  <a:pt x="65378" y="21730"/>
                </a:lnTo>
                <a:lnTo>
                  <a:pt x="65378" y="1"/>
                </a:lnTo>
                <a:close/>
              </a:path>
            </a:pathLst>
          </a:custGeom>
          <a:solidFill>
            <a:srgbClr val="0B49CB"/>
          </a:solidFill>
          <a:ln>
            <a:solidFill>
              <a:srgbClr val="0B49C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14" name="Picture 13" descr="A cat silhouette in a circle&#10;&#10;Description automatically generated">
            <a:extLst>
              <a:ext uri="{FF2B5EF4-FFF2-40B4-BE49-F238E27FC236}">
                <a16:creationId xmlns:a16="http://schemas.microsoft.com/office/drawing/2014/main" id="{4C4D0EE9-8DE8-AA8F-F7B9-8267B4B30DA9}"/>
              </a:ext>
            </a:extLst>
          </p:cNvPr>
          <p:cNvPicPr>
            <a:picLocks noChangeAspect="1"/>
          </p:cNvPicPr>
          <p:nvPr/>
        </p:nvPicPr>
        <p:blipFill>
          <a:blip r:embed="rId4"/>
          <a:stretch>
            <a:fillRect/>
          </a:stretch>
        </p:blipFill>
        <p:spPr>
          <a:xfrm>
            <a:off x="32009" y="6383681"/>
            <a:ext cx="423789" cy="423789"/>
          </a:xfrm>
          <a:prstGeom prst="rect">
            <a:avLst/>
          </a:prstGeom>
        </p:spPr>
      </p:pic>
      <p:sp>
        <p:nvSpPr>
          <p:cNvPr id="19" name="Google Shape;876;p31">
            <a:extLst>
              <a:ext uri="{FF2B5EF4-FFF2-40B4-BE49-F238E27FC236}">
                <a16:creationId xmlns:a16="http://schemas.microsoft.com/office/drawing/2014/main" id="{C8EA49F2-FB88-42EF-5AD7-6763A82A61A6}"/>
              </a:ext>
            </a:extLst>
          </p:cNvPr>
          <p:cNvSpPr/>
          <p:nvPr/>
        </p:nvSpPr>
        <p:spPr>
          <a:xfrm rot="5400000">
            <a:off x="3706813" y="3114147"/>
            <a:ext cx="524848" cy="6962860"/>
          </a:xfrm>
          <a:prstGeom prst="round2SameRect">
            <a:avLst>
              <a:gd name="adj1" fmla="val 50000"/>
              <a:gd name="adj2" fmla="val 0"/>
            </a:avLst>
          </a:prstGeom>
          <a:solidFill>
            <a:srgbClr val="1C7DDB"/>
          </a:solidFill>
          <a:ln>
            <a:solidFill>
              <a:srgbClr val="1C7DDB"/>
            </a:solidFill>
          </a:ln>
        </p:spPr>
        <p:txBody>
          <a:bodyPr spcFirstLastPara="1" vert="vert270" wrap="square" lIns="91425" tIns="91425" rIns="91425" bIns="91425" anchor="ctr" anchorCtr="0">
            <a:noAutofit/>
          </a:bodyPr>
          <a:lstStyle/>
          <a:p>
            <a:endParaRPr lang="en-US" sz="1800" dirty="0">
              <a:solidFill>
                <a:srgbClr val="EEEEEE"/>
              </a:solidFill>
              <a:latin typeface="Abadi" panose="020B0604020104020204" pitchFamily="34" charset="0"/>
            </a:endParaRPr>
          </a:p>
          <a:p>
            <a:r>
              <a:rPr lang="en-US" sz="1800" dirty="0">
                <a:solidFill>
                  <a:srgbClr val="EEEEEE"/>
                </a:solidFill>
                <a:latin typeface="Abadi" panose="020B0604020104020204" pitchFamily="34" charset="0"/>
                <a:hlinkClick r:id="rId5">
                  <a:extLst>
                    <a:ext uri="{A12FA001-AC4F-418D-AE19-62706E023703}">
                      <ahyp:hlinkClr xmlns:ahyp="http://schemas.microsoft.com/office/drawing/2018/hyperlinkcolor" val="tx"/>
                    </a:ext>
                  </a:extLst>
                </a:hlinkClick>
              </a:rPr>
              <a:t>https://github.com/NelbaBarreto/applied-data-science-capstone/blob/main/2_jupyter-labs-webscraping.ipynb</a:t>
            </a:r>
            <a:endParaRPr lang="en-US" sz="1800" dirty="0">
              <a:solidFill>
                <a:srgbClr val="EEEEEE"/>
              </a:solidFill>
              <a:latin typeface="Abadi" panose="020B0604020104020204" pitchFamily="34" charset="0"/>
            </a:endParaRPr>
          </a:p>
          <a:p>
            <a:pPr marL="0" lvl="0" indent="0" algn="l" rtl="0">
              <a:spcBef>
                <a:spcPts val="0"/>
              </a:spcBef>
              <a:spcAft>
                <a:spcPts val="0"/>
              </a:spcAft>
              <a:buNone/>
            </a:pPr>
            <a:endParaRPr dirty="0">
              <a:solidFill>
                <a:srgbClr val="EEEEEE"/>
              </a:solidFill>
            </a:endParaRPr>
          </a:p>
        </p:txBody>
      </p:sp>
      <p:sp>
        <p:nvSpPr>
          <p:cNvPr id="2" name="Google Shape;1538;p43">
            <a:extLst>
              <a:ext uri="{FF2B5EF4-FFF2-40B4-BE49-F238E27FC236}">
                <a16:creationId xmlns:a16="http://schemas.microsoft.com/office/drawing/2014/main" id="{0242B880-DFC0-6006-9236-D0AE7CD52E96}"/>
              </a:ext>
            </a:extLst>
          </p:cNvPr>
          <p:cNvSpPr/>
          <p:nvPr/>
        </p:nvSpPr>
        <p:spPr>
          <a:xfrm>
            <a:off x="1223922" y="2032357"/>
            <a:ext cx="4114800" cy="74580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endParaRPr lang="en-US" sz="1600" dirty="0">
              <a:solidFill>
                <a:schemeClr val="accent3">
                  <a:lumMod val="25000"/>
                </a:schemeClr>
              </a:solidFill>
              <a:latin typeface="Abadi" panose="020B0604020104020204" pitchFamily="34" charset="0"/>
            </a:endParaRPr>
          </a:p>
          <a:p>
            <a:r>
              <a:rPr lang="en-US" dirty="0">
                <a:solidFill>
                  <a:schemeClr val="accent3">
                    <a:lumMod val="25000"/>
                  </a:schemeClr>
                </a:solidFill>
                <a:latin typeface="Abadi" panose="020B0604020104020204" pitchFamily="34" charset="0"/>
              </a:rPr>
              <a:t>Make an API request to get the Falcon9 Wiki page</a:t>
            </a:r>
            <a:endParaRPr lang="en-US" dirty="0">
              <a:solidFill>
                <a:schemeClr val="accent3">
                  <a:lumMod val="25000"/>
                </a:schemeClr>
              </a:solidFill>
              <a:latin typeface="Abadi" panose="020B0604020104020204" pitchFamily="34" charset="0"/>
              <a:sym typeface="Roboto"/>
            </a:endParaRPr>
          </a:p>
          <a:p>
            <a:pPr marL="0" lvl="0" indent="0" algn="l" rtl="0">
              <a:spcBef>
                <a:spcPts val="0"/>
              </a:spcBef>
              <a:spcAft>
                <a:spcPts val="0"/>
              </a:spcAft>
              <a:buNone/>
            </a:pPr>
            <a:endParaRPr dirty="0"/>
          </a:p>
        </p:txBody>
      </p:sp>
      <p:sp>
        <p:nvSpPr>
          <p:cNvPr id="9" name="Google Shape;1538;p43">
            <a:extLst>
              <a:ext uri="{FF2B5EF4-FFF2-40B4-BE49-F238E27FC236}">
                <a16:creationId xmlns:a16="http://schemas.microsoft.com/office/drawing/2014/main" id="{7B3FC67B-2DFD-C690-C6AA-8828884795D3}"/>
              </a:ext>
            </a:extLst>
          </p:cNvPr>
          <p:cNvSpPr/>
          <p:nvPr/>
        </p:nvSpPr>
        <p:spPr>
          <a:xfrm>
            <a:off x="1223922" y="3150544"/>
            <a:ext cx="4114800" cy="745800"/>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Create a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object from the HTML response</a:t>
            </a:r>
          </a:p>
        </p:txBody>
      </p:sp>
      <p:sp>
        <p:nvSpPr>
          <p:cNvPr id="13" name="Google Shape;1525;p43">
            <a:extLst>
              <a:ext uri="{FF2B5EF4-FFF2-40B4-BE49-F238E27FC236}">
                <a16:creationId xmlns:a16="http://schemas.microsoft.com/office/drawing/2014/main" id="{8A55FB15-C7B6-630C-1623-24D3C2B43A44}"/>
              </a:ext>
            </a:extLst>
          </p:cNvPr>
          <p:cNvSpPr/>
          <p:nvPr/>
        </p:nvSpPr>
        <p:spPr>
          <a:xfrm>
            <a:off x="1329442" y="4384479"/>
            <a:ext cx="2342400"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rgbClr val="000000"/>
              </a:buClr>
              <a:buSzPts val="1100"/>
              <a:buFont typeface="Arial"/>
              <a:buNone/>
            </a:pPr>
            <a:endParaRPr lang="en-US" sz="1200" dirty="0">
              <a:solidFill>
                <a:srgbClr val="000000"/>
              </a:solidFill>
              <a:latin typeface="Roboto"/>
              <a:ea typeface="Roboto"/>
              <a:cs typeface="Roboto"/>
              <a:sym typeface="Roboto"/>
            </a:endParaRPr>
          </a:p>
        </p:txBody>
      </p:sp>
      <p:sp>
        <p:nvSpPr>
          <p:cNvPr id="20" name="Google Shape;1538;p43">
            <a:extLst>
              <a:ext uri="{FF2B5EF4-FFF2-40B4-BE49-F238E27FC236}">
                <a16:creationId xmlns:a16="http://schemas.microsoft.com/office/drawing/2014/main" id="{4C387A63-34AF-0335-86D6-D57758EBDF56}"/>
              </a:ext>
            </a:extLst>
          </p:cNvPr>
          <p:cNvSpPr/>
          <p:nvPr/>
        </p:nvSpPr>
        <p:spPr>
          <a:xfrm>
            <a:off x="1223922" y="4262566"/>
            <a:ext cx="4114800" cy="74980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lvl="0"/>
            <a:r>
              <a:rPr lang="en-US" dirty="0">
                <a:solidFill>
                  <a:schemeClr val="accent3">
                    <a:lumMod val="25000"/>
                  </a:schemeClr>
                </a:solidFill>
                <a:latin typeface="Abadi" panose="020B0604020104020204" pitchFamily="34" charset="0"/>
              </a:rPr>
              <a:t>Using the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object, find the table that contains the launch records</a:t>
            </a:r>
            <a:endParaRPr dirty="0">
              <a:solidFill>
                <a:schemeClr val="accent3">
                  <a:lumMod val="25000"/>
                </a:schemeClr>
              </a:solidFill>
              <a:latin typeface="Abadi" panose="020B0604020104020204" pitchFamily="34" charset="0"/>
            </a:endParaRPr>
          </a:p>
        </p:txBody>
      </p:sp>
      <p:sp>
        <p:nvSpPr>
          <p:cNvPr id="25" name="Google Shape;1538;p43">
            <a:extLst>
              <a:ext uri="{FF2B5EF4-FFF2-40B4-BE49-F238E27FC236}">
                <a16:creationId xmlns:a16="http://schemas.microsoft.com/office/drawing/2014/main" id="{5E1A1BAC-E483-663F-60E5-D9E0D5E45395}"/>
              </a:ext>
            </a:extLst>
          </p:cNvPr>
          <p:cNvSpPr/>
          <p:nvPr/>
        </p:nvSpPr>
        <p:spPr>
          <a:xfrm>
            <a:off x="6501945" y="2030353"/>
            <a:ext cx="4114800" cy="74980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Iterate through each </a:t>
            </a:r>
            <a:r>
              <a:rPr lang="en-US" dirty="0" err="1">
                <a:solidFill>
                  <a:schemeClr val="accent3">
                    <a:lumMod val="25000"/>
                  </a:schemeClr>
                </a:solidFill>
                <a:latin typeface="Abadi" panose="020B0604020104020204" pitchFamily="34" charset="0"/>
              </a:rPr>
              <a:t>th</a:t>
            </a:r>
            <a:r>
              <a:rPr lang="en-US" dirty="0">
                <a:solidFill>
                  <a:schemeClr val="accent3">
                    <a:lumMod val="25000"/>
                  </a:schemeClr>
                </a:solidFill>
                <a:latin typeface="Abadi" panose="020B0604020104020204" pitchFamily="34" charset="0"/>
              </a:rPr>
              <a:t> object of the table to extract all column names</a:t>
            </a:r>
            <a:endParaRPr sz="2000" dirty="0"/>
          </a:p>
        </p:txBody>
      </p:sp>
      <p:sp>
        <p:nvSpPr>
          <p:cNvPr id="26" name="Google Shape;1538;p43">
            <a:extLst>
              <a:ext uri="{FF2B5EF4-FFF2-40B4-BE49-F238E27FC236}">
                <a16:creationId xmlns:a16="http://schemas.microsoft.com/office/drawing/2014/main" id="{6C711E88-853B-44D7-63BC-651F00A19D1C}"/>
              </a:ext>
            </a:extLst>
          </p:cNvPr>
          <p:cNvSpPr/>
          <p:nvPr/>
        </p:nvSpPr>
        <p:spPr>
          <a:xfrm>
            <a:off x="6501945" y="3150544"/>
            <a:ext cx="4114800" cy="749808"/>
          </a:xfrm>
          <a:prstGeom prst="rect">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dirty="0">
                <a:solidFill>
                  <a:schemeClr val="accent3">
                    <a:lumMod val="25000"/>
                  </a:schemeClr>
                </a:solidFill>
                <a:latin typeface="Abadi" panose="020B0604020104020204" pitchFamily="34" charset="0"/>
              </a:rPr>
              <a:t>Create a </a:t>
            </a:r>
            <a:r>
              <a:rPr lang="en-US" b="1" dirty="0" err="1">
                <a:solidFill>
                  <a:srgbClr val="0B49CB"/>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by parsing the launch HTML tables</a:t>
            </a:r>
            <a:endParaRPr sz="2000" dirty="0"/>
          </a:p>
        </p:txBody>
      </p:sp>
      <p:cxnSp>
        <p:nvCxnSpPr>
          <p:cNvPr id="42" name="Connector: Elbow 41">
            <a:extLst>
              <a:ext uri="{FF2B5EF4-FFF2-40B4-BE49-F238E27FC236}">
                <a16:creationId xmlns:a16="http://schemas.microsoft.com/office/drawing/2014/main" id="{21AE0851-EFB0-D3E9-88E3-DCC5ADA30E6A}"/>
              </a:ext>
            </a:extLst>
          </p:cNvPr>
          <p:cNvCxnSpPr>
            <a:cxnSpLocks/>
            <a:stCxn id="20" idx="3"/>
            <a:endCxn id="25" idx="1"/>
          </p:cNvCxnSpPr>
          <p:nvPr/>
        </p:nvCxnSpPr>
        <p:spPr>
          <a:xfrm flipV="1">
            <a:off x="5338722" y="2405257"/>
            <a:ext cx="1163223" cy="2232213"/>
          </a:xfrm>
          <a:prstGeom prst="bentConnector3">
            <a:avLst>
              <a:gd name="adj1" fmla="val 50000"/>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FF41C4AD-0D53-579F-5370-ADAF7D740ACD}"/>
              </a:ext>
            </a:extLst>
          </p:cNvPr>
          <p:cNvCxnSpPr/>
          <p:nvPr/>
        </p:nvCxnSpPr>
        <p:spPr>
          <a:xfrm>
            <a:off x="3281322" y="2778157"/>
            <a:ext cx="0" cy="372387"/>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B89C7D7D-364B-3CB1-6FF0-343A44DC9BBB}"/>
              </a:ext>
            </a:extLst>
          </p:cNvPr>
          <p:cNvCxnSpPr/>
          <p:nvPr/>
        </p:nvCxnSpPr>
        <p:spPr>
          <a:xfrm>
            <a:off x="3281322" y="3896344"/>
            <a:ext cx="0" cy="366222"/>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0610C9EA-C9A3-711C-8858-87BA86A718E7}"/>
              </a:ext>
            </a:extLst>
          </p:cNvPr>
          <p:cNvCxnSpPr/>
          <p:nvPr/>
        </p:nvCxnSpPr>
        <p:spPr>
          <a:xfrm>
            <a:off x="8559345" y="2780161"/>
            <a:ext cx="0" cy="370383"/>
          </a:xfrm>
          <a:prstGeom prst="straightConnector1">
            <a:avLst/>
          </a:prstGeom>
          <a:ln w="76200">
            <a:solidFill>
              <a:srgbClr val="0B49CB"/>
            </a:solidFill>
            <a:tailEnd type="triangle"/>
          </a:ln>
        </p:spPr>
        <p:style>
          <a:lnRef idx="3">
            <a:schemeClr val="accent1"/>
          </a:lnRef>
          <a:fillRef idx="0">
            <a:schemeClr val="accent1"/>
          </a:fillRef>
          <a:effectRef idx="2">
            <a:schemeClr val="accent1"/>
          </a:effectRef>
          <a:fontRef idx="minor">
            <a:schemeClr val="tx1"/>
          </a:fontRef>
        </p:style>
      </p:cxnSp>
      <p:pic>
        <p:nvPicPr>
          <p:cNvPr id="56" name="Graphic 55" descr="Play with solid fill">
            <a:extLst>
              <a:ext uri="{FF2B5EF4-FFF2-40B4-BE49-F238E27FC236}">
                <a16:creationId xmlns:a16="http://schemas.microsoft.com/office/drawing/2014/main" id="{D388C050-C3E8-A508-82D0-DCF1FFE624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7878" y="1669531"/>
            <a:ext cx="246888" cy="246888"/>
          </a:xfrm>
          <a:prstGeom prst="rect">
            <a:avLst/>
          </a:prstGeom>
        </p:spPr>
      </p:pic>
      <p:pic>
        <p:nvPicPr>
          <p:cNvPr id="58" name="Graphic 57" descr="Stop with solid fill">
            <a:extLst>
              <a:ext uri="{FF2B5EF4-FFF2-40B4-BE49-F238E27FC236}">
                <a16:creationId xmlns:a16="http://schemas.microsoft.com/office/drawing/2014/main" id="{8A7FAECB-D0F0-0614-32B0-3B92589340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36292" y="4024631"/>
            <a:ext cx="246104" cy="246104"/>
          </a:xfrm>
          <a:prstGeom prst="rect">
            <a:avLst/>
          </a:prstGeom>
        </p:spPr>
      </p:pic>
    </p:spTree>
    <p:extLst>
      <p:ext uri="{BB962C8B-B14F-4D97-AF65-F5344CB8AC3E}">
        <p14:creationId xmlns:p14="http://schemas.microsoft.com/office/powerpoint/2010/main" val="138657039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6426</TotalTime>
  <Words>2350</Words>
  <Application>Microsoft Office PowerPoint</Application>
  <PresentationFormat>Widescreen</PresentationFormat>
  <Paragraphs>325</Paragraphs>
  <Slides>48</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Fira Sans Extra Condensed</vt:lpstr>
      <vt:lpstr>IBM Plex Mono SemiBold</vt:lpstr>
      <vt:lpstr>Roboto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Nelba Barreto</cp:lastModifiedBy>
  <cp:revision>619</cp:revision>
  <dcterms:created xsi:type="dcterms:W3CDTF">2021-04-29T18:58:34Z</dcterms:created>
  <dcterms:modified xsi:type="dcterms:W3CDTF">2024-02-14T19:50:01Z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